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3399"/>
    <a:srgbClr val="5DB7D5"/>
    <a:srgbClr val="F9F9F9"/>
    <a:srgbClr val="EEEEEE"/>
    <a:srgbClr val="4CADD0"/>
    <a:srgbClr val="FFFF66"/>
    <a:srgbClr val="CC00CC"/>
    <a:srgbClr val="FF6161"/>
    <a:srgbClr val="37D1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31" autoAdjust="0"/>
    <p:restoredTop sz="94660"/>
  </p:normalViewPr>
  <p:slideViewPr>
    <p:cSldViewPr snapToGrid="0">
      <p:cViewPr varScale="1">
        <p:scale>
          <a:sx n="75" d="100"/>
          <a:sy n="75" d="100"/>
        </p:scale>
        <p:origin x="-51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9DADDC7C-626E-4BE8-8818-4FE36D317B9C}"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4238095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ADDC7C-626E-4BE8-8818-4FE36D317B9C}"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269859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DADDC7C-626E-4BE8-8818-4FE36D317B9C}"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1748265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9DADDC7C-626E-4BE8-8818-4FE36D317B9C}"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361182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9DADDC7C-626E-4BE8-8818-4FE36D317B9C}" type="datetimeFigureOut">
              <a:rPr lang="es-ES" smtClean="0"/>
              <a:t>27/4/20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583856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9DADDC7C-626E-4BE8-8818-4FE36D317B9C}" type="datetimeFigureOut">
              <a:rPr lang="es-ES" smtClean="0"/>
              <a:t>27/4/20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1776307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DADDC7C-626E-4BE8-8818-4FE36D317B9C}" type="datetimeFigureOut">
              <a:rPr lang="es-ES" smtClean="0"/>
              <a:t>27/4/20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423152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DADDC7C-626E-4BE8-8818-4FE36D317B9C}"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2015200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DADDC7C-626E-4BE8-8818-4FE36D317B9C}"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171495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ADDC7C-626E-4BE8-8818-4FE36D317B9C}"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3878482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DADDC7C-626E-4BE8-8818-4FE36D317B9C}"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C41D636-9422-483F-A99D-F5B6E21A586A}" type="slidenum">
              <a:rPr lang="es-ES" smtClean="0"/>
              <a:t>‹Nr.›</a:t>
            </a:fld>
            <a:endParaRPr lang="es-ES"/>
          </a:p>
        </p:txBody>
      </p:sp>
    </p:spTree>
    <p:extLst>
      <p:ext uri="{BB962C8B-B14F-4D97-AF65-F5344CB8AC3E}">
        <p14:creationId xmlns:p14="http://schemas.microsoft.com/office/powerpoint/2010/main" val="39374357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DDC7C-626E-4BE8-8818-4FE36D317B9C}" type="datetimeFigureOut">
              <a:rPr lang="es-ES" smtClean="0"/>
              <a:t>27/4/20</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1D636-9422-483F-A99D-F5B6E21A586A}" type="slidenum">
              <a:rPr lang="es-ES" smtClean="0"/>
              <a:t>‹Nr.›</a:t>
            </a:fld>
            <a:endParaRPr lang="es-ES"/>
          </a:p>
        </p:txBody>
      </p:sp>
      <p:sp>
        <p:nvSpPr>
          <p:cNvPr id="7" name="MSIPCMContentMarking" descr="{&quot;HashCode&quot;:710064009,&quot;Placement&quot;:&quot;Footer&quot;}"/>
          <p:cNvSpPr txBox="1"/>
          <p:nvPr userDrawn="1"/>
        </p:nvSpPr>
        <p:spPr>
          <a:xfrm>
            <a:off x="0" y="6646927"/>
            <a:ext cx="550163" cy="211073"/>
          </a:xfrm>
          <a:prstGeom prst="rect">
            <a:avLst/>
          </a:prstGeom>
          <a:noFill/>
        </p:spPr>
        <p:txBody>
          <a:bodyPr vert="horz" wrap="square" lIns="0" tIns="0" rIns="0" bIns="0" rtlCol="0" anchor="ctr" anchorCtr="1">
            <a:spAutoFit/>
          </a:bodyPr>
          <a:lstStyle/>
          <a:p>
            <a:pPr algn="l">
              <a:spcBef>
                <a:spcPts val="0"/>
              </a:spcBef>
              <a:spcAft>
                <a:spcPts val="0"/>
              </a:spcAft>
            </a:pPr>
            <a:r>
              <a:rPr lang="es-ES" sz="700" smtClean="0">
                <a:solidFill>
                  <a:srgbClr val="000000"/>
                </a:solidFill>
                <a:latin typeface="Calibri" panose="020F0502020204030204" pitchFamily="34" charset="0"/>
              </a:rPr>
              <a:t>C1 Public</a:t>
            </a:r>
            <a:endParaRPr lang="es-ES" sz="700">
              <a:solidFill>
                <a:srgbClr val="000000"/>
              </a:solidFill>
              <a:latin typeface="Calibri" panose="020F0502020204030204" pitchFamily="34" charset="0"/>
            </a:endParaRPr>
          </a:p>
        </p:txBody>
      </p:sp>
    </p:spTree>
    <p:extLst>
      <p:ext uri="{BB962C8B-B14F-4D97-AF65-F5344CB8AC3E}">
        <p14:creationId xmlns:p14="http://schemas.microsoft.com/office/powerpoint/2010/main" val="756528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ndo Azul Claro | Vectores, Fotos de Stock y PSD Gra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0" y="1684495"/>
            <a:ext cx="11671292" cy="2387600"/>
          </a:xfrm>
        </p:spPr>
        <p:txBody>
          <a:bodyPr>
            <a:noAutofit/>
          </a:bodyPr>
          <a:lstStyle/>
          <a:p>
            <a:r>
              <a:rPr lang="es-ES" sz="9600" dirty="0" smtClean="0">
                <a:solidFill>
                  <a:srgbClr val="333399"/>
                </a:solidFill>
                <a:latin typeface="Algerian" panose="04020705040A02060702" pitchFamily="82" charset="0"/>
              </a:rPr>
              <a:t>Social Science </a:t>
            </a:r>
            <a:endParaRPr lang="es-ES" sz="9600" dirty="0">
              <a:solidFill>
                <a:srgbClr val="333399"/>
              </a:solidFill>
              <a:latin typeface="Algerian" panose="04020705040A02060702" pitchFamily="82" charset="0"/>
            </a:endParaRPr>
          </a:p>
        </p:txBody>
      </p:sp>
      <p:sp>
        <p:nvSpPr>
          <p:cNvPr id="4" name="CuadroTexto 3"/>
          <p:cNvSpPr txBox="1"/>
          <p:nvPr/>
        </p:nvSpPr>
        <p:spPr>
          <a:xfrm>
            <a:off x="9760945" y="165253"/>
            <a:ext cx="2159306" cy="369332"/>
          </a:xfrm>
          <a:prstGeom prst="rect">
            <a:avLst/>
          </a:prstGeom>
          <a:noFill/>
        </p:spPr>
        <p:txBody>
          <a:bodyPr wrap="square" rtlCol="0">
            <a:spAutoFit/>
          </a:bodyPr>
          <a:lstStyle/>
          <a:p>
            <a:r>
              <a:rPr lang="es-ES" dirty="0" smtClean="0"/>
              <a:t>14/4/2020</a:t>
            </a:r>
            <a:endParaRPr lang="es-ES" dirty="0"/>
          </a:p>
        </p:txBody>
      </p:sp>
      <p:sp>
        <p:nvSpPr>
          <p:cNvPr id="3" name="CuadroTexto 2"/>
          <p:cNvSpPr txBox="1"/>
          <p:nvPr/>
        </p:nvSpPr>
        <p:spPr>
          <a:xfrm>
            <a:off x="8977745" y="6115792"/>
            <a:ext cx="2933206" cy="369332"/>
          </a:xfrm>
          <a:prstGeom prst="rect">
            <a:avLst/>
          </a:prstGeom>
          <a:solidFill>
            <a:schemeClr val="bg1"/>
          </a:solidFill>
        </p:spPr>
        <p:txBody>
          <a:bodyPr wrap="square" rtlCol="0">
            <a:spAutoFit/>
          </a:bodyPr>
          <a:lstStyle/>
          <a:p>
            <a:r>
              <a:rPr lang="es-ES" b="1" i="1" dirty="0" smtClean="0"/>
              <a:t>Carmen Asenjo Godino 6º A</a:t>
            </a:r>
            <a:endParaRPr lang="es-ES" b="1" i="1" dirty="0"/>
          </a:p>
        </p:txBody>
      </p:sp>
    </p:spTree>
    <p:extLst>
      <p:ext uri="{BB962C8B-B14F-4D97-AF65-F5344CB8AC3E}">
        <p14:creationId xmlns:p14="http://schemas.microsoft.com/office/powerpoint/2010/main" val="49579289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 Dreams Pequeño Individual 76.2cmx175cm x13 Caja Sábana Bajera 9 ..."/>
          <p:cNvPicPr>
            <a:picLocks noChangeAspect="1" noChangeArrowheads="1"/>
          </p:cNvPicPr>
          <p:nvPr/>
        </p:nvPicPr>
        <p:blipFill rotWithShape="1">
          <a:blip r:embed="rId2">
            <a:extLst>
              <a:ext uri="{28A0092B-C50C-407E-A947-70E740481C1C}">
                <a14:useLocalDpi xmlns:a14="http://schemas.microsoft.com/office/drawing/2010/main" val="0"/>
              </a:ext>
            </a:extLst>
          </a:blip>
          <a:srcRect t="22656" b="22432"/>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1639824" y="-779589"/>
            <a:ext cx="9144000" cy="2387600"/>
          </a:xfrm>
        </p:spPr>
        <p:txBody>
          <a:bodyPr>
            <a:normAutofit/>
          </a:bodyPr>
          <a:lstStyle/>
          <a:p>
            <a:r>
              <a:rPr lang="es-ES" sz="9600" dirty="0" smtClean="0">
                <a:latin typeface="Comic Sans MS" panose="030F0702030302020204" pitchFamily="66" charset="0"/>
              </a:rPr>
              <a:t>UNIT: 3</a:t>
            </a:r>
            <a:endParaRPr lang="es-ES" sz="9600" dirty="0">
              <a:latin typeface="Comic Sans MS" panose="030F0702030302020204" pitchFamily="66" charset="0"/>
            </a:endParaRPr>
          </a:p>
        </p:txBody>
      </p:sp>
      <p:sp>
        <p:nvSpPr>
          <p:cNvPr id="4" name="CuadroTexto 3"/>
          <p:cNvSpPr txBox="1"/>
          <p:nvPr/>
        </p:nvSpPr>
        <p:spPr>
          <a:xfrm>
            <a:off x="201168" y="1700784"/>
            <a:ext cx="12417552" cy="1200329"/>
          </a:xfrm>
          <a:prstGeom prst="rect">
            <a:avLst/>
          </a:prstGeom>
          <a:noFill/>
        </p:spPr>
        <p:txBody>
          <a:bodyPr wrap="square" rtlCol="0">
            <a:spAutoFit/>
          </a:bodyPr>
          <a:lstStyle/>
          <a:p>
            <a:r>
              <a:rPr lang="es-ES" sz="7200" i="1" dirty="0" smtClean="0">
                <a:latin typeface="Bell MT" panose="02020503060305020303" pitchFamily="18" charset="0"/>
              </a:rPr>
              <a:t>Spanish Political Organisation </a:t>
            </a:r>
            <a:endParaRPr lang="es-ES" sz="7200" i="1" dirty="0">
              <a:latin typeface="Bell MT" panose="02020503060305020303" pitchFamily="18" charset="0"/>
            </a:endParaRPr>
          </a:p>
        </p:txBody>
      </p:sp>
      <p:sp>
        <p:nvSpPr>
          <p:cNvPr id="5" name="AutoShape 4" descr="Los centros educativos manchegos celebran los 40 años de la ..."/>
          <p:cNvSpPr>
            <a:spLocks noChangeAspect="1" noChangeArrowheads="1"/>
          </p:cNvSpPr>
          <p:nvPr/>
        </p:nvSpPr>
        <p:spPr bwMode="auto">
          <a:xfrm>
            <a:off x="155574" y="-144463"/>
            <a:ext cx="3564307" cy="35643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6" descr="Los centros educativos manchegos celebran los 40 años de la ..."/>
          <p:cNvSpPr>
            <a:spLocks noChangeAspect="1" noChangeArrowheads="1"/>
          </p:cNvSpPr>
          <p:nvPr/>
        </p:nvSpPr>
        <p:spPr bwMode="auto">
          <a:xfrm>
            <a:off x="155574" y="-144463"/>
            <a:ext cx="6903593" cy="690361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56" name="Picture 8" descr="Celebración 40 años de la constitución española – Romangord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01" t="1625" r="2634" b="687"/>
          <a:stretch/>
        </p:blipFill>
        <p:spPr bwMode="auto">
          <a:xfrm>
            <a:off x="310896" y="3493314"/>
            <a:ext cx="2084832" cy="301721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Queen Letizia's daughters steal the show in new unseen photos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0047" y="3736872"/>
            <a:ext cx="4704715" cy="282172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alacio de las Cortes - Wikipedia, la enciclopedia lib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03679" y="4208443"/>
            <a:ext cx="3983237" cy="202090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a:off x="9144000" y="77118"/>
            <a:ext cx="2809302" cy="369332"/>
          </a:xfrm>
          <a:prstGeom prst="rect">
            <a:avLst/>
          </a:prstGeom>
          <a:noFill/>
        </p:spPr>
        <p:txBody>
          <a:bodyPr wrap="square" rtlCol="0">
            <a:spAutoFit/>
          </a:bodyPr>
          <a:lstStyle/>
          <a:p>
            <a:r>
              <a:rPr lang="es-ES" dirty="0" smtClean="0"/>
              <a:t>14/4/2020</a:t>
            </a:r>
            <a:endParaRPr lang="es-ES" dirty="0"/>
          </a:p>
        </p:txBody>
      </p:sp>
    </p:spTree>
    <p:extLst>
      <p:ext uri="{BB962C8B-B14F-4D97-AF65-F5344CB8AC3E}">
        <p14:creationId xmlns:p14="http://schemas.microsoft.com/office/powerpoint/2010/main" val="219931775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86443" y="88134"/>
            <a:ext cx="4818044" cy="1119303"/>
          </a:xfrm>
        </p:spPr>
        <p:txBody>
          <a:bodyPr/>
          <a:lstStyle/>
          <a:p>
            <a:r>
              <a:rPr lang="es-ES" b="1" i="1" dirty="0" smtClean="0">
                <a:solidFill>
                  <a:srgbClr val="7030A0"/>
                </a:solidFill>
              </a:rPr>
              <a:t>Let´s begin </a:t>
            </a:r>
            <a:endParaRPr lang="es-ES" b="1" i="1" dirty="0">
              <a:solidFill>
                <a:srgbClr val="7030A0"/>
              </a:solidFill>
            </a:endParaRPr>
          </a:p>
        </p:txBody>
      </p:sp>
      <p:sp>
        <p:nvSpPr>
          <p:cNvPr id="4" name="CuadroTexto 3"/>
          <p:cNvSpPr txBox="1"/>
          <p:nvPr/>
        </p:nvSpPr>
        <p:spPr>
          <a:xfrm>
            <a:off x="10289754" y="121186"/>
            <a:ext cx="1902246" cy="369332"/>
          </a:xfrm>
          <a:prstGeom prst="rect">
            <a:avLst/>
          </a:prstGeom>
          <a:noFill/>
        </p:spPr>
        <p:txBody>
          <a:bodyPr wrap="square" rtlCol="0">
            <a:spAutoFit/>
          </a:bodyPr>
          <a:lstStyle/>
          <a:p>
            <a:r>
              <a:rPr lang="es-ES" dirty="0" smtClean="0"/>
              <a:t>14/4/2020</a:t>
            </a:r>
            <a:endParaRPr lang="es-ES" dirty="0"/>
          </a:p>
        </p:txBody>
      </p:sp>
      <p:sp>
        <p:nvSpPr>
          <p:cNvPr id="5" name="CuadroTexto 4"/>
          <p:cNvSpPr txBox="1"/>
          <p:nvPr/>
        </p:nvSpPr>
        <p:spPr>
          <a:xfrm>
            <a:off x="528810" y="1597445"/>
            <a:ext cx="12790583" cy="923330"/>
          </a:xfrm>
          <a:prstGeom prst="rect">
            <a:avLst/>
          </a:prstGeom>
          <a:noFill/>
        </p:spPr>
        <p:txBody>
          <a:bodyPr wrap="square" rtlCol="0">
            <a:spAutoFit/>
          </a:bodyPr>
          <a:lstStyle/>
          <a:p>
            <a:r>
              <a:rPr lang="es-ES" dirty="0" smtClean="0">
                <a:solidFill>
                  <a:srgbClr val="FF0000"/>
                </a:solidFill>
              </a:rPr>
              <a:t>1.</a:t>
            </a:r>
            <a:r>
              <a:rPr lang="es-ES" dirty="0" smtClean="0">
                <a:solidFill>
                  <a:schemeClr val="accent1">
                    <a:lumMod val="75000"/>
                  </a:schemeClr>
                </a:solidFill>
              </a:rPr>
              <a:t> Can you name the current Prime </a:t>
            </a:r>
            <a:r>
              <a:rPr lang="es-ES" dirty="0">
                <a:solidFill>
                  <a:schemeClr val="accent1">
                    <a:lumMod val="75000"/>
                  </a:schemeClr>
                </a:solidFill>
              </a:rPr>
              <a:t>M</a:t>
            </a:r>
            <a:r>
              <a:rPr lang="es-ES" dirty="0" smtClean="0">
                <a:solidFill>
                  <a:schemeClr val="accent1">
                    <a:lumMod val="75000"/>
                  </a:schemeClr>
                </a:solidFill>
              </a:rPr>
              <a:t>inister of Spain? When did he or she become Prime Minister?</a:t>
            </a:r>
          </a:p>
          <a:p>
            <a:r>
              <a:rPr lang="es-ES" dirty="0" smtClean="0">
                <a:solidFill>
                  <a:schemeClr val="tx2">
                    <a:lumMod val="50000"/>
                  </a:schemeClr>
                </a:solidFill>
              </a:rPr>
              <a:t>      - The Prime Minister of Spain is called Pedro Sánchez.</a:t>
            </a:r>
          </a:p>
          <a:p>
            <a:r>
              <a:rPr lang="es-ES" dirty="0">
                <a:solidFill>
                  <a:schemeClr val="tx2">
                    <a:lumMod val="50000"/>
                  </a:schemeClr>
                </a:solidFill>
              </a:rPr>
              <a:t> </a:t>
            </a:r>
            <a:r>
              <a:rPr lang="es-ES" dirty="0" smtClean="0">
                <a:solidFill>
                  <a:schemeClr val="tx2">
                    <a:lumMod val="50000"/>
                  </a:schemeClr>
                </a:solidFill>
              </a:rPr>
              <a:t>     - He become Prime Minister in June 2018.</a:t>
            </a:r>
          </a:p>
        </p:txBody>
      </p:sp>
      <p:sp>
        <p:nvSpPr>
          <p:cNvPr id="6" name="CuadroTexto 5"/>
          <p:cNvSpPr txBox="1"/>
          <p:nvPr/>
        </p:nvSpPr>
        <p:spPr>
          <a:xfrm>
            <a:off x="561858" y="2555914"/>
            <a:ext cx="9221118" cy="646331"/>
          </a:xfrm>
          <a:prstGeom prst="rect">
            <a:avLst/>
          </a:prstGeom>
          <a:noFill/>
        </p:spPr>
        <p:txBody>
          <a:bodyPr wrap="square" rtlCol="0">
            <a:spAutoFit/>
          </a:bodyPr>
          <a:lstStyle/>
          <a:p>
            <a:r>
              <a:rPr lang="es-ES" dirty="0" smtClean="0">
                <a:solidFill>
                  <a:srgbClr val="FF0000"/>
                </a:solidFill>
              </a:rPr>
              <a:t>2. </a:t>
            </a:r>
            <a:r>
              <a:rPr lang="es-ES" dirty="0" smtClean="0">
                <a:solidFill>
                  <a:schemeClr val="accent1">
                    <a:lumMod val="75000"/>
                  </a:schemeClr>
                </a:solidFill>
              </a:rPr>
              <a:t>The Prime Minister chooses Ministers to help from the government. List any ministerial departments you know. </a:t>
            </a:r>
            <a:endParaRPr lang="es-ES" dirty="0">
              <a:solidFill>
                <a:schemeClr val="accent1">
                  <a:lumMod val="75000"/>
                </a:schemeClr>
              </a:solidFill>
            </a:endParaRPr>
          </a:p>
        </p:txBody>
      </p:sp>
      <p:sp>
        <p:nvSpPr>
          <p:cNvPr id="10" name="CuadroTexto 9"/>
          <p:cNvSpPr txBox="1"/>
          <p:nvPr/>
        </p:nvSpPr>
        <p:spPr>
          <a:xfrm>
            <a:off x="705080" y="3161839"/>
            <a:ext cx="8604173" cy="369332"/>
          </a:xfrm>
          <a:prstGeom prst="rect">
            <a:avLst/>
          </a:prstGeom>
          <a:noFill/>
        </p:spPr>
        <p:txBody>
          <a:bodyPr wrap="square" rtlCol="0">
            <a:spAutoFit/>
          </a:bodyPr>
          <a:lstStyle/>
          <a:p>
            <a:r>
              <a:rPr lang="es-ES" dirty="0" smtClean="0"/>
              <a:t>-Minister of education  -Minister of work  -Minister of health</a:t>
            </a:r>
          </a:p>
        </p:txBody>
      </p:sp>
      <p:sp>
        <p:nvSpPr>
          <p:cNvPr id="19" name="CuadroTexto 18"/>
          <p:cNvSpPr txBox="1"/>
          <p:nvPr/>
        </p:nvSpPr>
        <p:spPr>
          <a:xfrm>
            <a:off x="572877" y="3514379"/>
            <a:ext cx="10752463" cy="646331"/>
          </a:xfrm>
          <a:prstGeom prst="rect">
            <a:avLst/>
          </a:prstGeom>
          <a:noFill/>
        </p:spPr>
        <p:txBody>
          <a:bodyPr wrap="square" rtlCol="0">
            <a:spAutoFit/>
          </a:bodyPr>
          <a:lstStyle/>
          <a:p>
            <a:r>
              <a:rPr lang="es-ES" dirty="0" smtClean="0">
                <a:solidFill>
                  <a:srgbClr val="FF0000"/>
                </a:solidFill>
              </a:rPr>
              <a:t> 3. </a:t>
            </a:r>
            <a:r>
              <a:rPr lang="es-ES" dirty="0" smtClean="0">
                <a:solidFill>
                  <a:schemeClr val="accent1">
                    <a:lumMod val="75000"/>
                  </a:schemeClr>
                </a:solidFill>
              </a:rPr>
              <a:t>The 1978 Constitution states many rights in Spain. Discuss the different rights you can see in the two photos. Why do you think these rights are in the </a:t>
            </a:r>
            <a:r>
              <a:rPr lang="es-ES" dirty="0">
                <a:solidFill>
                  <a:schemeClr val="accent1">
                    <a:lumMod val="75000"/>
                  </a:schemeClr>
                </a:solidFill>
              </a:rPr>
              <a:t>C</a:t>
            </a:r>
            <a:r>
              <a:rPr lang="es-ES" dirty="0" smtClean="0">
                <a:solidFill>
                  <a:schemeClr val="accent1">
                    <a:lumMod val="75000"/>
                  </a:schemeClr>
                </a:solidFill>
              </a:rPr>
              <a:t>onstitution ?</a:t>
            </a:r>
            <a:endParaRPr lang="es-ES" dirty="0">
              <a:solidFill>
                <a:schemeClr val="accent1">
                  <a:lumMod val="75000"/>
                </a:schemeClr>
              </a:solidFill>
            </a:endParaRPr>
          </a:p>
        </p:txBody>
      </p:sp>
      <p:sp>
        <p:nvSpPr>
          <p:cNvPr id="20" name="CuadroTexto 19"/>
          <p:cNvSpPr txBox="1"/>
          <p:nvPr/>
        </p:nvSpPr>
        <p:spPr>
          <a:xfrm>
            <a:off x="561860" y="4142342"/>
            <a:ext cx="9683827" cy="1200329"/>
          </a:xfrm>
          <a:prstGeom prst="rect">
            <a:avLst/>
          </a:prstGeom>
          <a:noFill/>
        </p:spPr>
        <p:txBody>
          <a:bodyPr wrap="square" rtlCol="0">
            <a:spAutoFit/>
          </a:bodyPr>
          <a:lstStyle/>
          <a:p>
            <a:r>
              <a:rPr lang="es-ES" dirty="0" smtClean="0"/>
              <a:t>  -In the big photo is education and in the small photo is health</a:t>
            </a:r>
          </a:p>
          <a:p>
            <a:r>
              <a:rPr lang="es-ES" dirty="0"/>
              <a:t> </a:t>
            </a:r>
            <a:r>
              <a:rPr lang="es-ES" dirty="0" smtClean="0"/>
              <a:t> -I think that this rights are in the Constitution because with out education, you will not have a work and if you don´t have work and money you can´t live; and with out health you can have problems and you can die. </a:t>
            </a:r>
            <a:endParaRPr lang="es-ES" dirty="0"/>
          </a:p>
        </p:txBody>
      </p:sp>
      <p:sp>
        <p:nvSpPr>
          <p:cNvPr id="21" name="CuadroTexto 20"/>
          <p:cNvSpPr txBox="1"/>
          <p:nvPr/>
        </p:nvSpPr>
        <p:spPr>
          <a:xfrm>
            <a:off x="760164" y="5277079"/>
            <a:ext cx="10410940" cy="369332"/>
          </a:xfrm>
          <a:prstGeom prst="rect">
            <a:avLst/>
          </a:prstGeom>
          <a:noFill/>
        </p:spPr>
        <p:txBody>
          <a:bodyPr wrap="square" rtlCol="0">
            <a:spAutoFit/>
          </a:bodyPr>
          <a:lstStyle/>
          <a:p>
            <a:r>
              <a:rPr lang="es-ES" dirty="0" smtClean="0">
                <a:solidFill>
                  <a:srgbClr val="FF0000"/>
                </a:solidFill>
              </a:rPr>
              <a:t>4. </a:t>
            </a:r>
            <a:r>
              <a:rPr lang="es-ES" dirty="0" smtClean="0">
                <a:solidFill>
                  <a:schemeClr val="accent1">
                    <a:lumMod val="75000"/>
                  </a:schemeClr>
                </a:solidFill>
              </a:rPr>
              <a:t>Who can vote in Spain? Is voting obligatory</a:t>
            </a:r>
            <a:r>
              <a:rPr lang="es-ES" dirty="0">
                <a:solidFill>
                  <a:schemeClr val="accent1">
                    <a:lumMod val="75000"/>
                  </a:schemeClr>
                </a:solidFill>
              </a:rPr>
              <a:t>?</a:t>
            </a:r>
            <a:r>
              <a:rPr lang="es-ES" dirty="0" smtClean="0">
                <a:solidFill>
                  <a:schemeClr val="accent1">
                    <a:lumMod val="75000"/>
                  </a:schemeClr>
                </a:solidFill>
              </a:rPr>
              <a:t> </a:t>
            </a:r>
            <a:endParaRPr lang="es-ES" dirty="0">
              <a:solidFill>
                <a:schemeClr val="accent1">
                  <a:lumMod val="75000"/>
                </a:schemeClr>
              </a:solidFill>
            </a:endParaRPr>
          </a:p>
        </p:txBody>
      </p:sp>
      <p:sp>
        <p:nvSpPr>
          <p:cNvPr id="22" name="CuadroTexto 21"/>
          <p:cNvSpPr txBox="1"/>
          <p:nvPr/>
        </p:nvSpPr>
        <p:spPr>
          <a:xfrm>
            <a:off x="969485" y="5354199"/>
            <a:ext cx="8284684" cy="923330"/>
          </a:xfrm>
          <a:prstGeom prst="rect">
            <a:avLst/>
          </a:prstGeom>
          <a:noFill/>
        </p:spPr>
        <p:txBody>
          <a:bodyPr wrap="square" rtlCol="0">
            <a:spAutoFit/>
          </a:bodyPr>
          <a:lstStyle/>
          <a:p>
            <a:r>
              <a:rPr lang="en-US" dirty="0" smtClean="0"/>
              <a:t/>
            </a:r>
            <a:br>
              <a:rPr lang="en-US" dirty="0" smtClean="0"/>
            </a:br>
            <a:r>
              <a:rPr lang="en-US" dirty="0" smtClean="0"/>
              <a:t>-In </a:t>
            </a:r>
            <a:r>
              <a:rPr lang="en-US" dirty="0"/>
              <a:t>Spain, only </a:t>
            </a:r>
            <a:r>
              <a:rPr lang="en-US" dirty="0" smtClean="0"/>
              <a:t>people </a:t>
            </a:r>
            <a:r>
              <a:rPr lang="en-US" dirty="0"/>
              <a:t>over eighteen can vote</a:t>
            </a:r>
            <a:r>
              <a:rPr lang="en-US" dirty="0" smtClean="0"/>
              <a:t>.</a:t>
            </a:r>
          </a:p>
          <a:p>
            <a:r>
              <a:rPr lang="es-ES" dirty="0" smtClean="0"/>
              <a:t>-In Spain vote is not obligatory.</a:t>
            </a:r>
            <a:endParaRPr lang="es-ES" dirty="0"/>
          </a:p>
        </p:txBody>
      </p:sp>
      <p:pic>
        <p:nvPicPr>
          <p:cNvPr id="14" name="Imagen 13"/>
          <p:cNvPicPr>
            <a:picLocks noChangeAspect="1"/>
          </p:cNvPicPr>
          <p:nvPr/>
        </p:nvPicPr>
        <p:blipFill>
          <a:blip r:embed="rId2"/>
          <a:stretch>
            <a:fillRect/>
          </a:stretch>
        </p:blipFill>
        <p:spPr>
          <a:xfrm>
            <a:off x="6713700" y="3010393"/>
            <a:ext cx="277959" cy="317108"/>
          </a:xfrm>
          <a:prstGeom prst="rect">
            <a:avLst/>
          </a:prstGeom>
        </p:spPr>
      </p:pic>
      <p:pic>
        <p:nvPicPr>
          <p:cNvPr id="15" name="Imagen 14"/>
          <p:cNvPicPr>
            <a:picLocks noChangeAspect="1"/>
          </p:cNvPicPr>
          <p:nvPr/>
        </p:nvPicPr>
        <p:blipFill>
          <a:blip r:embed="rId2"/>
          <a:stretch>
            <a:fillRect/>
          </a:stretch>
        </p:blipFill>
        <p:spPr>
          <a:xfrm>
            <a:off x="5286682" y="5578990"/>
            <a:ext cx="277959" cy="317108"/>
          </a:xfrm>
          <a:prstGeom prst="rect">
            <a:avLst/>
          </a:prstGeom>
        </p:spPr>
      </p:pic>
      <p:pic>
        <p:nvPicPr>
          <p:cNvPr id="16" name="Imagen 15"/>
          <p:cNvPicPr>
            <a:picLocks noChangeAspect="1"/>
          </p:cNvPicPr>
          <p:nvPr/>
        </p:nvPicPr>
        <p:blipFill>
          <a:blip r:embed="rId2"/>
          <a:stretch>
            <a:fillRect/>
          </a:stretch>
        </p:blipFill>
        <p:spPr>
          <a:xfrm>
            <a:off x="6685991" y="4106450"/>
            <a:ext cx="277959" cy="317108"/>
          </a:xfrm>
          <a:prstGeom prst="rect">
            <a:avLst/>
          </a:prstGeom>
        </p:spPr>
      </p:pic>
      <p:pic>
        <p:nvPicPr>
          <p:cNvPr id="17" name="Imagen 16"/>
          <p:cNvPicPr>
            <a:picLocks noChangeAspect="1"/>
          </p:cNvPicPr>
          <p:nvPr/>
        </p:nvPicPr>
        <p:blipFill>
          <a:blip r:embed="rId2"/>
          <a:stretch>
            <a:fillRect/>
          </a:stretch>
        </p:blipFill>
        <p:spPr>
          <a:xfrm>
            <a:off x="5947741" y="1888181"/>
            <a:ext cx="277959" cy="317108"/>
          </a:xfrm>
          <a:prstGeom prst="rect">
            <a:avLst/>
          </a:prstGeom>
        </p:spPr>
      </p:pic>
      <p:pic>
        <p:nvPicPr>
          <p:cNvPr id="25" name="Imagen 24"/>
          <p:cNvPicPr>
            <a:picLocks noChangeAspect="1"/>
          </p:cNvPicPr>
          <p:nvPr/>
        </p:nvPicPr>
        <p:blipFill>
          <a:blip r:embed="rId2"/>
          <a:stretch>
            <a:fillRect/>
          </a:stretch>
        </p:blipFill>
        <p:spPr>
          <a:xfrm>
            <a:off x="4633466" y="2871851"/>
            <a:ext cx="319595" cy="364608"/>
          </a:xfrm>
          <a:prstGeom prst="rect">
            <a:avLst/>
          </a:prstGeom>
        </p:spPr>
      </p:pic>
      <p:pic>
        <p:nvPicPr>
          <p:cNvPr id="31" name="Imagen 30"/>
          <p:cNvPicPr>
            <a:picLocks noChangeAspect="1"/>
          </p:cNvPicPr>
          <p:nvPr/>
        </p:nvPicPr>
        <p:blipFill>
          <a:blip r:embed="rId2"/>
          <a:stretch>
            <a:fillRect/>
          </a:stretch>
        </p:blipFill>
        <p:spPr>
          <a:xfrm>
            <a:off x="2895710" y="2879767"/>
            <a:ext cx="319595" cy="364608"/>
          </a:xfrm>
          <a:prstGeom prst="rect">
            <a:avLst/>
          </a:prstGeom>
        </p:spPr>
      </p:pic>
      <p:pic>
        <p:nvPicPr>
          <p:cNvPr id="33" name="Imagen 32"/>
          <p:cNvPicPr>
            <a:picLocks noChangeAspect="1"/>
          </p:cNvPicPr>
          <p:nvPr/>
        </p:nvPicPr>
        <p:blipFill>
          <a:blip r:embed="rId2"/>
          <a:stretch>
            <a:fillRect/>
          </a:stretch>
        </p:blipFill>
        <p:spPr>
          <a:xfrm>
            <a:off x="2024852" y="4985226"/>
            <a:ext cx="319595" cy="364608"/>
          </a:xfrm>
          <a:prstGeom prst="rect">
            <a:avLst/>
          </a:prstGeom>
        </p:spPr>
      </p:pic>
      <p:pic>
        <p:nvPicPr>
          <p:cNvPr id="34" name="Imagen 33"/>
          <p:cNvPicPr>
            <a:picLocks noChangeAspect="1"/>
          </p:cNvPicPr>
          <p:nvPr/>
        </p:nvPicPr>
        <p:blipFill>
          <a:blip r:embed="rId2"/>
          <a:stretch>
            <a:fillRect/>
          </a:stretch>
        </p:blipFill>
        <p:spPr>
          <a:xfrm>
            <a:off x="4991708" y="2220692"/>
            <a:ext cx="319595" cy="364608"/>
          </a:xfrm>
          <a:prstGeom prst="rect">
            <a:avLst/>
          </a:prstGeom>
        </p:spPr>
      </p:pic>
      <p:sp>
        <p:nvSpPr>
          <p:cNvPr id="36" name="CuadroTexto 35"/>
          <p:cNvSpPr txBox="1"/>
          <p:nvPr/>
        </p:nvSpPr>
        <p:spPr>
          <a:xfrm>
            <a:off x="4453247" y="5949538"/>
            <a:ext cx="4310743" cy="368135"/>
          </a:xfrm>
          <a:prstGeom prst="rect">
            <a:avLst/>
          </a:prstGeom>
          <a:noFill/>
        </p:spPr>
        <p:txBody>
          <a:bodyPr wrap="square" rtlCol="0">
            <a:spAutoFit/>
          </a:bodyPr>
          <a:lstStyle/>
          <a:p>
            <a:r>
              <a:rPr lang="es-ES" dirty="0" smtClean="0">
                <a:solidFill>
                  <a:srgbClr val="FF0000"/>
                </a:solidFill>
              </a:rPr>
              <a:t>In Spain vote is a right and an obligation</a:t>
            </a:r>
            <a:endParaRPr lang="es-ES" dirty="0">
              <a:solidFill>
                <a:srgbClr val="FF0000"/>
              </a:solidFill>
            </a:endParaRPr>
          </a:p>
        </p:txBody>
      </p:sp>
      <p:pic>
        <p:nvPicPr>
          <p:cNvPr id="37" name="Imagen 36"/>
          <p:cNvPicPr>
            <a:picLocks noChangeAspect="1"/>
          </p:cNvPicPr>
          <p:nvPr/>
        </p:nvPicPr>
        <p:blipFill>
          <a:blip r:embed="rId3"/>
          <a:stretch>
            <a:fillRect/>
          </a:stretch>
        </p:blipFill>
        <p:spPr>
          <a:xfrm>
            <a:off x="4160109" y="5926216"/>
            <a:ext cx="213282" cy="209557"/>
          </a:xfrm>
          <a:prstGeom prst="rect">
            <a:avLst/>
          </a:prstGeom>
        </p:spPr>
      </p:pic>
    </p:spTree>
    <p:extLst>
      <p:ext uri="{BB962C8B-B14F-4D97-AF65-F5344CB8AC3E}">
        <p14:creationId xmlns:p14="http://schemas.microsoft.com/office/powerpoint/2010/main" val="150107683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38129" y="187286"/>
            <a:ext cx="4179065" cy="920999"/>
          </a:xfrm>
        </p:spPr>
        <p:txBody>
          <a:bodyPr/>
          <a:lstStyle/>
          <a:p>
            <a:r>
              <a:rPr lang="es-ES" b="1" i="1" dirty="0" smtClean="0">
                <a:solidFill>
                  <a:srgbClr val="7030A0"/>
                </a:solidFill>
              </a:rPr>
              <a:t>Reflect</a:t>
            </a:r>
            <a:endParaRPr lang="es-ES" b="1" i="1" dirty="0">
              <a:solidFill>
                <a:srgbClr val="7030A0"/>
              </a:solidFill>
            </a:endParaRPr>
          </a:p>
        </p:txBody>
      </p:sp>
      <p:sp>
        <p:nvSpPr>
          <p:cNvPr id="4" name="CuadroTexto 3"/>
          <p:cNvSpPr txBox="1"/>
          <p:nvPr/>
        </p:nvSpPr>
        <p:spPr>
          <a:xfrm>
            <a:off x="10168570" y="209320"/>
            <a:ext cx="1344058" cy="369332"/>
          </a:xfrm>
          <a:prstGeom prst="rect">
            <a:avLst/>
          </a:prstGeom>
          <a:noFill/>
        </p:spPr>
        <p:txBody>
          <a:bodyPr wrap="square" rtlCol="0">
            <a:spAutoFit/>
          </a:bodyPr>
          <a:lstStyle/>
          <a:p>
            <a:r>
              <a:rPr lang="es-ES" dirty="0" smtClean="0"/>
              <a:t>14/4/2020</a:t>
            </a:r>
            <a:endParaRPr lang="es-ES" dirty="0"/>
          </a:p>
        </p:txBody>
      </p:sp>
      <p:sp>
        <p:nvSpPr>
          <p:cNvPr id="5" name="CuadroTexto 4"/>
          <p:cNvSpPr txBox="1"/>
          <p:nvPr/>
        </p:nvSpPr>
        <p:spPr>
          <a:xfrm>
            <a:off x="341523" y="1244906"/>
            <a:ext cx="10223653" cy="646331"/>
          </a:xfrm>
          <a:prstGeom prst="rect">
            <a:avLst/>
          </a:prstGeom>
          <a:noFill/>
        </p:spPr>
        <p:txBody>
          <a:bodyPr wrap="square" rtlCol="0">
            <a:spAutoFit/>
          </a:bodyPr>
          <a:lstStyle/>
          <a:p>
            <a:r>
              <a:rPr lang="es-ES" dirty="0" smtClean="0">
                <a:solidFill>
                  <a:srgbClr val="FF0000"/>
                </a:solidFill>
              </a:rPr>
              <a:t>1. </a:t>
            </a:r>
            <a:r>
              <a:rPr lang="es-ES" dirty="0" smtClean="0">
                <a:solidFill>
                  <a:schemeClr val="accent1">
                    <a:lumMod val="75000"/>
                  </a:schemeClr>
                </a:solidFill>
              </a:rPr>
              <a:t>In the previous unit, you learnt there was a new Constitution in 1978. Do research to find the answers to the following questions.</a:t>
            </a:r>
            <a:endParaRPr lang="es-ES" dirty="0">
              <a:solidFill>
                <a:schemeClr val="accent1">
                  <a:lumMod val="75000"/>
                </a:schemeClr>
              </a:solidFill>
            </a:endParaRPr>
          </a:p>
        </p:txBody>
      </p:sp>
      <p:sp>
        <p:nvSpPr>
          <p:cNvPr id="6" name="CuadroTexto 5"/>
          <p:cNvSpPr txBox="1"/>
          <p:nvPr/>
        </p:nvSpPr>
        <p:spPr>
          <a:xfrm>
            <a:off x="572877" y="1983037"/>
            <a:ext cx="11876183"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Who wrote the Constitution?</a:t>
            </a:r>
          </a:p>
        </p:txBody>
      </p:sp>
      <p:sp>
        <p:nvSpPr>
          <p:cNvPr id="7" name="CuadroTexto 6"/>
          <p:cNvSpPr txBox="1"/>
          <p:nvPr/>
        </p:nvSpPr>
        <p:spPr>
          <a:xfrm>
            <a:off x="3745735" y="1994053"/>
            <a:ext cx="11501610" cy="369332"/>
          </a:xfrm>
          <a:prstGeom prst="rect">
            <a:avLst/>
          </a:prstGeom>
          <a:noFill/>
        </p:spPr>
        <p:txBody>
          <a:bodyPr wrap="square" rtlCol="0">
            <a:spAutoFit/>
          </a:bodyPr>
          <a:lstStyle/>
          <a:p>
            <a:r>
              <a:rPr lang="es-ES" dirty="0"/>
              <a:t>Gabriel Cisneros </a:t>
            </a:r>
            <a:r>
              <a:rPr lang="es-ES" dirty="0" smtClean="0"/>
              <a:t>Laborda and Miguel Herrero wrote the Constitution.</a:t>
            </a:r>
            <a:endParaRPr lang="es-ES" dirty="0"/>
          </a:p>
        </p:txBody>
      </p:sp>
      <p:sp>
        <p:nvSpPr>
          <p:cNvPr id="12" name="CuadroTexto 11"/>
          <p:cNvSpPr txBox="1"/>
          <p:nvPr/>
        </p:nvSpPr>
        <p:spPr>
          <a:xfrm>
            <a:off x="627960" y="2390659"/>
            <a:ext cx="4472850"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Which Political parties did they belong to? </a:t>
            </a:r>
            <a:endParaRPr lang="es-ES" dirty="0">
              <a:solidFill>
                <a:schemeClr val="accent1">
                  <a:lumMod val="75000"/>
                </a:schemeClr>
              </a:solidFill>
            </a:endParaRPr>
          </a:p>
        </p:txBody>
      </p:sp>
      <p:sp>
        <p:nvSpPr>
          <p:cNvPr id="17" name="CuadroTexto 16"/>
          <p:cNvSpPr txBox="1"/>
          <p:nvPr/>
        </p:nvSpPr>
        <p:spPr>
          <a:xfrm>
            <a:off x="4935555" y="2357609"/>
            <a:ext cx="3591499" cy="369332"/>
          </a:xfrm>
          <a:prstGeom prst="rect">
            <a:avLst/>
          </a:prstGeom>
          <a:noFill/>
        </p:spPr>
        <p:txBody>
          <a:bodyPr wrap="square" rtlCol="0">
            <a:spAutoFit/>
          </a:bodyPr>
          <a:lstStyle/>
          <a:p>
            <a:r>
              <a:rPr lang="es-ES" dirty="0" smtClean="0"/>
              <a:t>They belong to PP.</a:t>
            </a:r>
          </a:p>
        </p:txBody>
      </p:sp>
      <p:sp>
        <p:nvSpPr>
          <p:cNvPr id="18" name="CuadroTexto 17"/>
          <p:cNvSpPr txBox="1"/>
          <p:nvPr/>
        </p:nvSpPr>
        <p:spPr>
          <a:xfrm>
            <a:off x="661012" y="2787267"/>
            <a:ext cx="10840598"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What does Section 14 of the Constitution say?  </a:t>
            </a:r>
            <a:r>
              <a:rPr lang="en-US" dirty="0">
                <a:solidFill>
                  <a:schemeClr val="tx1">
                    <a:lumMod val="95000"/>
                    <a:lumOff val="5000"/>
                  </a:schemeClr>
                </a:solidFill>
              </a:rPr>
              <a:t>S</a:t>
            </a:r>
            <a:r>
              <a:rPr lang="en-US" dirty="0" smtClean="0">
                <a:solidFill>
                  <a:schemeClr val="tx1">
                    <a:lumMod val="95000"/>
                    <a:lumOff val="5000"/>
                  </a:schemeClr>
                </a:solidFill>
              </a:rPr>
              <a:t>ays that the Spanish are equal before the law.</a:t>
            </a:r>
            <a:endParaRPr lang="es-ES" dirty="0">
              <a:solidFill>
                <a:schemeClr val="tx1">
                  <a:lumMod val="95000"/>
                  <a:lumOff val="5000"/>
                </a:schemeClr>
              </a:solidFill>
            </a:endParaRPr>
          </a:p>
        </p:txBody>
      </p:sp>
      <p:sp>
        <p:nvSpPr>
          <p:cNvPr id="19" name="CuadroTexto 18"/>
          <p:cNvSpPr txBox="1"/>
          <p:nvPr/>
        </p:nvSpPr>
        <p:spPr>
          <a:xfrm>
            <a:off x="638978" y="3150822"/>
            <a:ext cx="9000781"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When did the Spanish people vote on the Constitution? </a:t>
            </a:r>
            <a:r>
              <a:rPr lang="es-ES" dirty="0" smtClean="0">
                <a:solidFill>
                  <a:schemeClr val="bg2">
                    <a:lumMod val="10000"/>
                  </a:schemeClr>
                </a:solidFill>
              </a:rPr>
              <a:t>Every four years.</a:t>
            </a:r>
            <a:endParaRPr lang="es-ES" dirty="0">
              <a:solidFill>
                <a:schemeClr val="bg2">
                  <a:lumMod val="10000"/>
                </a:schemeClr>
              </a:solidFill>
            </a:endParaRPr>
          </a:p>
        </p:txBody>
      </p:sp>
      <p:sp>
        <p:nvSpPr>
          <p:cNvPr id="20" name="CuadroTexto 19"/>
          <p:cNvSpPr txBox="1"/>
          <p:nvPr/>
        </p:nvSpPr>
        <p:spPr>
          <a:xfrm>
            <a:off x="627961" y="3503364"/>
            <a:ext cx="10047384" cy="374573"/>
          </a:xfrm>
          <a:prstGeom prst="rect">
            <a:avLst/>
          </a:prstGeom>
          <a:noFill/>
        </p:spPr>
        <p:txBody>
          <a:bodyPr wrap="square" rtlCol="0">
            <a:spAutoFit/>
          </a:bodyPr>
          <a:lstStyle/>
          <a:p>
            <a:r>
              <a:rPr lang="es-ES" dirty="0" smtClean="0">
                <a:solidFill>
                  <a:srgbClr val="FF0000"/>
                </a:solidFill>
              </a:rPr>
              <a:t>e) </a:t>
            </a:r>
            <a:r>
              <a:rPr lang="es-ES" dirty="0" smtClean="0">
                <a:solidFill>
                  <a:schemeClr val="accent1">
                    <a:lumMod val="75000"/>
                  </a:schemeClr>
                </a:solidFill>
              </a:rPr>
              <a:t>When did King Juan Carlos I sing the Constitution?  </a:t>
            </a:r>
            <a:r>
              <a:rPr lang="es-ES" dirty="0" smtClean="0">
                <a:solidFill>
                  <a:schemeClr val="tx1">
                    <a:lumMod val="95000"/>
                    <a:lumOff val="5000"/>
                  </a:schemeClr>
                </a:solidFill>
              </a:rPr>
              <a:t>In 1978.</a:t>
            </a:r>
            <a:endParaRPr lang="es-ES" dirty="0">
              <a:solidFill>
                <a:schemeClr val="tx1">
                  <a:lumMod val="95000"/>
                  <a:lumOff val="5000"/>
                </a:schemeClr>
              </a:solidFill>
            </a:endParaRPr>
          </a:p>
        </p:txBody>
      </p:sp>
      <p:sp>
        <p:nvSpPr>
          <p:cNvPr id="21" name="CuadroTexto 20"/>
          <p:cNvSpPr txBox="1"/>
          <p:nvPr/>
        </p:nvSpPr>
        <p:spPr>
          <a:xfrm>
            <a:off x="561861" y="4054206"/>
            <a:ext cx="8912645" cy="369332"/>
          </a:xfrm>
          <a:prstGeom prst="rect">
            <a:avLst/>
          </a:prstGeom>
          <a:noFill/>
        </p:spPr>
        <p:txBody>
          <a:bodyPr wrap="square" rtlCol="0">
            <a:spAutoFit/>
          </a:bodyPr>
          <a:lstStyle/>
          <a:p>
            <a:r>
              <a:rPr lang="es-ES" dirty="0" smtClean="0">
                <a:solidFill>
                  <a:srgbClr val="FF0000"/>
                </a:solidFill>
              </a:rPr>
              <a:t>2</a:t>
            </a:r>
            <a:r>
              <a:rPr lang="es-ES" dirty="0" smtClean="0">
                <a:solidFill>
                  <a:schemeClr val="accent1">
                    <a:lumMod val="75000"/>
                  </a:schemeClr>
                </a:solidFill>
              </a:rPr>
              <a:t>. Do you think a Constitution is a good idea? Give some reasons . </a:t>
            </a:r>
            <a:endParaRPr lang="es-ES" dirty="0">
              <a:solidFill>
                <a:schemeClr val="accent1">
                  <a:lumMod val="75000"/>
                </a:schemeClr>
              </a:solidFill>
            </a:endParaRPr>
          </a:p>
        </p:txBody>
      </p:sp>
      <p:sp>
        <p:nvSpPr>
          <p:cNvPr id="22" name="CuadroTexto 21"/>
          <p:cNvSpPr txBox="1"/>
          <p:nvPr/>
        </p:nvSpPr>
        <p:spPr>
          <a:xfrm>
            <a:off x="616945" y="4494881"/>
            <a:ext cx="10983816" cy="646331"/>
          </a:xfrm>
          <a:prstGeom prst="rect">
            <a:avLst/>
          </a:prstGeom>
          <a:noFill/>
        </p:spPr>
        <p:txBody>
          <a:bodyPr wrap="square" rtlCol="0">
            <a:spAutoFit/>
          </a:bodyPr>
          <a:lstStyle/>
          <a:p>
            <a:r>
              <a:rPr lang="es-ES" dirty="0" smtClean="0"/>
              <a:t>I think that a Constitution is a good idea because it give rights that we need and because if we don´t have that rights we would be unprotected.  </a:t>
            </a:r>
            <a:endParaRPr lang="es-ES" dirty="0"/>
          </a:p>
        </p:txBody>
      </p:sp>
      <p:sp>
        <p:nvSpPr>
          <p:cNvPr id="24" name="CuadroTexto 23"/>
          <p:cNvSpPr txBox="1"/>
          <p:nvPr/>
        </p:nvSpPr>
        <p:spPr>
          <a:xfrm>
            <a:off x="473727" y="5034708"/>
            <a:ext cx="11545677" cy="369332"/>
          </a:xfrm>
          <a:prstGeom prst="rect">
            <a:avLst/>
          </a:prstGeom>
          <a:noFill/>
        </p:spPr>
        <p:txBody>
          <a:bodyPr wrap="square" rtlCol="0">
            <a:spAutoFit/>
          </a:bodyPr>
          <a:lstStyle/>
          <a:p>
            <a:r>
              <a:rPr lang="es-ES" dirty="0" smtClean="0">
                <a:solidFill>
                  <a:srgbClr val="FF0000"/>
                </a:solidFill>
              </a:rPr>
              <a:t>3. </a:t>
            </a:r>
            <a:r>
              <a:rPr lang="es-ES" dirty="0" smtClean="0">
                <a:solidFill>
                  <a:schemeClr val="accent1">
                    <a:lumMod val="75000"/>
                  </a:schemeClr>
                </a:solidFill>
              </a:rPr>
              <a:t>Read the sentences below. Decide if they are true or false.</a:t>
            </a:r>
            <a:endParaRPr lang="es-ES" dirty="0">
              <a:solidFill>
                <a:schemeClr val="accent1">
                  <a:lumMod val="75000"/>
                </a:schemeClr>
              </a:solidFill>
            </a:endParaRPr>
          </a:p>
        </p:txBody>
      </p:sp>
      <p:sp>
        <p:nvSpPr>
          <p:cNvPr id="25" name="CuadroTexto 24"/>
          <p:cNvSpPr txBox="1"/>
          <p:nvPr/>
        </p:nvSpPr>
        <p:spPr>
          <a:xfrm>
            <a:off x="517793" y="5332165"/>
            <a:ext cx="10047383"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In Spain, only men can vote when they are 18.    </a:t>
            </a:r>
            <a:r>
              <a:rPr lang="es-ES" dirty="0" smtClean="0">
                <a:solidFill>
                  <a:schemeClr val="tx1">
                    <a:lumMod val="95000"/>
                    <a:lumOff val="5000"/>
                  </a:schemeClr>
                </a:solidFill>
              </a:rPr>
              <a:t>False</a:t>
            </a:r>
            <a:endParaRPr lang="es-ES" dirty="0">
              <a:solidFill>
                <a:schemeClr val="tx1">
                  <a:lumMod val="95000"/>
                  <a:lumOff val="5000"/>
                </a:schemeClr>
              </a:solidFill>
            </a:endParaRPr>
          </a:p>
        </p:txBody>
      </p:sp>
      <p:sp>
        <p:nvSpPr>
          <p:cNvPr id="26" name="CuadroTexto 25"/>
          <p:cNvSpPr txBox="1"/>
          <p:nvPr/>
        </p:nvSpPr>
        <p:spPr>
          <a:xfrm>
            <a:off x="561860" y="5684704"/>
            <a:ext cx="7844010"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There are general elections every four years.    </a:t>
            </a:r>
            <a:r>
              <a:rPr lang="es-ES" dirty="0" smtClean="0">
                <a:solidFill>
                  <a:schemeClr val="tx1">
                    <a:lumMod val="95000"/>
                    <a:lumOff val="5000"/>
                  </a:schemeClr>
                </a:solidFill>
              </a:rPr>
              <a:t>True  </a:t>
            </a:r>
            <a:endParaRPr lang="es-ES" dirty="0">
              <a:solidFill>
                <a:schemeClr val="tx1">
                  <a:lumMod val="95000"/>
                  <a:lumOff val="5000"/>
                </a:schemeClr>
              </a:solidFill>
            </a:endParaRPr>
          </a:p>
        </p:txBody>
      </p:sp>
      <p:sp>
        <p:nvSpPr>
          <p:cNvPr id="27" name="CuadroTexto 26"/>
          <p:cNvSpPr txBox="1"/>
          <p:nvPr/>
        </p:nvSpPr>
        <p:spPr>
          <a:xfrm>
            <a:off x="561860" y="6004192"/>
            <a:ext cx="5591805"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The King chooses the goverment in Spain.     </a:t>
            </a:r>
            <a:r>
              <a:rPr lang="es-ES" dirty="0" smtClean="0">
                <a:solidFill>
                  <a:schemeClr val="tx1">
                    <a:lumMod val="95000"/>
                    <a:lumOff val="5000"/>
                  </a:schemeClr>
                </a:solidFill>
              </a:rPr>
              <a:t> False</a:t>
            </a:r>
            <a:endParaRPr lang="es-ES" dirty="0">
              <a:solidFill>
                <a:schemeClr val="tx1">
                  <a:lumMod val="95000"/>
                  <a:lumOff val="5000"/>
                </a:schemeClr>
              </a:solidFill>
            </a:endParaRPr>
          </a:p>
        </p:txBody>
      </p:sp>
      <p:sp>
        <p:nvSpPr>
          <p:cNvPr id="28" name="CuadroTexto 27"/>
          <p:cNvSpPr txBox="1"/>
          <p:nvPr/>
        </p:nvSpPr>
        <p:spPr>
          <a:xfrm>
            <a:off x="483404" y="6318056"/>
            <a:ext cx="9749926"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The Constitution of 1978 states that Spain is a decomcrazy.    </a:t>
            </a:r>
            <a:r>
              <a:rPr lang="es-ES" dirty="0" smtClean="0">
                <a:solidFill>
                  <a:schemeClr val="tx1">
                    <a:lumMod val="95000"/>
                    <a:lumOff val="5000"/>
                  </a:schemeClr>
                </a:solidFill>
              </a:rPr>
              <a:t>True </a:t>
            </a:r>
            <a:endParaRPr lang="es-ES" dirty="0">
              <a:solidFill>
                <a:schemeClr val="tx1">
                  <a:lumMod val="95000"/>
                  <a:lumOff val="5000"/>
                </a:schemeClr>
              </a:solidFill>
            </a:endParaRPr>
          </a:p>
        </p:txBody>
      </p:sp>
      <p:pic>
        <p:nvPicPr>
          <p:cNvPr id="23" name="Imagen 22"/>
          <p:cNvPicPr>
            <a:picLocks noChangeAspect="1"/>
          </p:cNvPicPr>
          <p:nvPr/>
        </p:nvPicPr>
        <p:blipFill>
          <a:blip r:embed="rId2"/>
          <a:stretch>
            <a:fillRect/>
          </a:stretch>
        </p:blipFill>
        <p:spPr>
          <a:xfrm>
            <a:off x="3277773" y="4782063"/>
            <a:ext cx="275283" cy="314055"/>
          </a:xfrm>
          <a:prstGeom prst="rect">
            <a:avLst/>
          </a:prstGeom>
        </p:spPr>
      </p:pic>
      <p:sp>
        <p:nvSpPr>
          <p:cNvPr id="3" name="CuadroTexto 2"/>
          <p:cNvSpPr txBox="1"/>
          <p:nvPr/>
        </p:nvSpPr>
        <p:spPr>
          <a:xfrm>
            <a:off x="10589740" y="2001793"/>
            <a:ext cx="1062681" cy="369332"/>
          </a:xfrm>
          <a:prstGeom prst="rect">
            <a:avLst/>
          </a:prstGeom>
          <a:noFill/>
        </p:spPr>
        <p:txBody>
          <a:bodyPr wrap="square" rtlCol="0">
            <a:spAutoFit/>
          </a:bodyPr>
          <a:lstStyle/>
          <a:p>
            <a:r>
              <a:rPr lang="es-ES" dirty="0" smtClean="0">
                <a:solidFill>
                  <a:srgbClr val="FF0000"/>
                </a:solidFill>
              </a:rPr>
              <a:t>And</a:t>
            </a:r>
            <a:r>
              <a:rPr lang="es-ES" dirty="0" smtClean="0"/>
              <a:t> </a:t>
            </a:r>
            <a:endParaRPr lang="es-ES" dirty="0"/>
          </a:p>
        </p:txBody>
      </p:sp>
      <p:sp>
        <p:nvSpPr>
          <p:cNvPr id="8" name="CuadroTexto 7"/>
          <p:cNvSpPr txBox="1"/>
          <p:nvPr/>
        </p:nvSpPr>
        <p:spPr>
          <a:xfrm>
            <a:off x="7006281" y="2236573"/>
            <a:ext cx="4893276" cy="646331"/>
          </a:xfrm>
          <a:prstGeom prst="rect">
            <a:avLst/>
          </a:prstGeom>
          <a:noFill/>
        </p:spPr>
        <p:txBody>
          <a:bodyPr wrap="square" rtlCol="0">
            <a:spAutoFit/>
          </a:bodyPr>
          <a:lstStyle/>
          <a:p>
            <a:r>
              <a:rPr lang="en-GB" sz="1200" dirty="0" smtClean="0">
                <a:solidFill>
                  <a:srgbClr val="FF0000"/>
                </a:solidFill>
              </a:rPr>
              <a:t>Gabriel Cisneros (UCD), Miguel Herrero y Rodríguez de Miñón (UCD), Manuel Fraga (AP), Gregorio Peces-Barba (PSOE), Miguel Roca (Minoría Catalana) and Jordi Solé Tura (PSUC)</a:t>
            </a:r>
            <a:endParaRPr lang="es-ES" sz="1200" dirty="0">
              <a:solidFill>
                <a:srgbClr val="FF0000"/>
              </a:solidFill>
            </a:endParaRPr>
          </a:p>
        </p:txBody>
      </p:sp>
      <p:pic>
        <p:nvPicPr>
          <p:cNvPr id="29" name="Imagen 28"/>
          <p:cNvPicPr>
            <a:picLocks noChangeAspect="1"/>
          </p:cNvPicPr>
          <p:nvPr/>
        </p:nvPicPr>
        <p:blipFill>
          <a:blip r:embed="rId2"/>
          <a:stretch>
            <a:fillRect/>
          </a:stretch>
        </p:blipFill>
        <p:spPr>
          <a:xfrm>
            <a:off x="9806279" y="2821454"/>
            <a:ext cx="275283" cy="314055"/>
          </a:xfrm>
          <a:prstGeom prst="rect">
            <a:avLst/>
          </a:prstGeom>
        </p:spPr>
      </p:pic>
      <p:sp>
        <p:nvSpPr>
          <p:cNvPr id="10" name="CuadroTexto 9"/>
          <p:cNvSpPr txBox="1"/>
          <p:nvPr/>
        </p:nvSpPr>
        <p:spPr>
          <a:xfrm>
            <a:off x="8068962" y="3150973"/>
            <a:ext cx="2953265" cy="369332"/>
          </a:xfrm>
          <a:prstGeom prst="rect">
            <a:avLst/>
          </a:prstGeom>
          <a:noFill/>
        </p:spPr>
        <p:txBody>
          <a:bodyPr wrap="square" rtlCol="0">
            <a:spAutoFit/>
          </a:bodyPr>
          <a:lstStyle/>
          <a:p>
            <a:r>
              <a:rPr lang="es-ES" dirty="0" smtClean="0">
                <a:solidFill>
                  <a:srgbClr val="FF0000"/>
                </a:solidFill>
              </a:rPr>
              <a:t>6 December 1978</a:t>
            </a:r>
            <a:endParaRPr lang="es-ES" dirty="0">
              <a:solidFill>
                <a:srgbClr val="FF0000"/>
              </a:solidFill>
            </a:endParaRPr>
          </a:p>
        </p:txBody>
      </p:sp>
      <p:pic>
        <p:nvPicPr>
          <p:cNvPr id="30" name="Imagen 29"/>
          <p:cNvPicPr>
            <a:picLocks noChangeAspect="1"/>
          </p:cNvPicPr>
          <p:nvPr/>
        </p:nvPicPr>
        <p:blipFill>
          <a:blip r:embed="rId2"/>
          <a:stretch>
            <a:fillRect/>
          </a:stretch>
        </p:blipFill>
        <p:spPr>
          <a:xfrm>
            <a:off x="6555034" y="3497727"/>
            <a:ext cx="302811" cy="345461"/>
          </a:xfrm>
          <a:prstGeom prst="rect">
            <a:avLst/>
          </a:prstGeom>
        </p:spPr>
      </p:pic>
      <p:sp>
        <p:nvSpPr>
          <p:cNvPr id="11" name="CuadroTexto 10"/>
          <p:cNvSpPr txBox="1"/>
          <p:nvPr/>
        </p:nvSpPr>
        <p:spPr>
          <a:xfrm>
            <a:off x="7043352" y="3447535"/>
            <a:ext cx="3459892" cy="369332"/>
          </a:xfrm>
          <a:prstGeom prst="rect">
            <a:avLst/>
          </a:prstGeom>
          <a:noFill/>
        </p:spPr>
        <p:txBody>
          <a:bodyPr wrap="square" rtlCol="0">
            <a:spAutoFit/>
          </a:bodyPr>
          <a:lstStyle/>
          <a:p>
            <a:r>
              <a:rPr lang="es-ES" dirty="0" smtClean="0">
                <a:solidFill>
                  <a:srgbClr val="FF0000"/>
                </a:solidFill>
              </a:rPr>
              <a:t>(27 December)</a:t>
            </a:r>
            <a:endParaRPr lang="es-ES" dirty="0">
              <a:solidFill>
                <a:srgbClr val="FF0000"/>
              </a:solidFill>
            </a:endParaRPr>
          </a:p>
        </p:txBody>
      </p:sp>
      <p:pic>
        <p:nvPicPr>
          <p:cNvPr id="31" name="Imagen 30"/>
          <p:cNvPicPr>
            <a:picLocks noChangeAspect="1"/>
          </p:cNvPicPr>
          <p:nvPr/>
        </p:nvPicPr>
        <p:blipFill>
          <a:blip r:embed="rId2"/>
          <a:stretch>
            <a:fillRect/>
          </a:stretch>
        </p:blipFill>
        <p:spPr>
          <a:xfrm>
            <a:off x="5827383" y="5329880"/>
            <a:ext cx="245509" cy="280088"/>
          </a:xfrm>
          <a:prstGeom prst="rect">
            <a:avLst/>
          </a:prstGeom>
        </p:spPr>
      </p:pic>
      <p:pic>
        <p:nvPicPr>
          <p:cNvPr id="32" name="Imagen 31"/>
          <p:cNvPicPr>
            <a:picLocks noChangeAspect="1"/>
          </p:cNvPicPr>
          <p:nvPr/>
        </p:nvPicPr>
        <p:blipFill>
          <a:blip r:embed="rId2"/>
          <a:stretch>
            <a:fillRect/>
          </a:stretch>
        </p:blipFill>
        <p:spPr>
          <a:xfrm>
            <a:off x="5707935" y="5667631"/>
            <a:ext cx="275283" cy="314055"/>
          </a:xfrm>
          <a:prstGeom prst="rect">
            <a:avLst/>
          </a:prstGeom>
        </p:spPr>
      </p:pic>
      <p:pic>
        <p:nvPicPr>
          <p:cNvPr id="33" name="Imagen 32"/>
          <p:cNvPicPr>
            <a:picLocks noChangeAspect="1"/>
          </p:cNvPicPr>
          <p:nvPr/>
        </p:nvPicPr>
        <p:blipFill>
          <a:blip r:embed="rId2"/>
          <a:stretch>
            <a:fillRect/>
          </a:stretch>
        </p:blipFill>
        <p:spPr>
          <a:xfrm>
            <a:off x="5600843" y="6079522"/>
            <a:ext cx="275283" cy="314055"/>
          </a:xfrm>
          <a:prstGeom prst="rect">
            <a:avLst/>
          </a:prstGeom>
        </p:spPr>
      </p:pic>
      <p:pic>
        <p:nvPicPr>
          <p:cNvPr id="34" name="Imagen 33"/>
          <p:cNvPicPr>
            <a:picLocks noChangeAspect="1"/>
          </p:cNvPicPr>
          <p:nvPr/>
        </p:nvPicPr>
        <p:blipFill>
          <a:blip r:embed="rId2"/>
          <a:stretch>
            <a:fillRect/>
          </a:stretch>
        </p:blipFill>
        <p:spPr>
          <a:xfrm>
            <a:off x="7087773" y="6330776"/>
            <a:ext cx="275283" cy="314055"/>
          </a:xfrm>
          <a:prstGeom prst="rect">
            <a:avLst/>
          </a:prstGeom>
        </p:spPr>
      </p:pic>
      <p:sp>
        <p:nvSpPr>
          <p:cNvPr id="13" name="CuadroTexto 12"/>
          <p:cNvSpPr txBox="1"/>
          <p:nvPr/>
        </p:nvSpPr>
        <p:spPr>
          <a:xfrm>
            <a:off x="6252519" y="5301048"/>
            <a:ext cx="3781168" cy="369332"/>
          </a:xfrm>
          <a:prstGeom prst="rect">
            <a:avLst/>
          </a:prstGeom>
          <a:noFill/>
        </p:spPr>
        <p:txBody>
          <a:bodyPr wrap="square" rtlCol="0">
            <a:spAutoFit/>
          </a:bodyPr>
          <a:lstStyle/>
          <a:p>
            <a:r>
              <a:rPr lang="en-GB" dirty="0">
                <a:solidFill>
                  <a:srgbClr val="FF0000"/>
                </a:solidFill>
              </a:rPr>
              <a:t>All citizens over 18 can vote.</a:t>
            </a:r>
            <a:endParaRPr lang="es-ES" dirty="0">
              <a:solidFill>
                <a:srgbClr val="FF0000"/>
              </a:solidFill>
            </a:endParaRPr>
          </a:p>
        </p:txBody>
      </p:sp>
      <p:sp>
        <p:nvSpPr>
          <p:cNvPr id="14" name="CuadroTexto 13"/>
          <p:cNvSpPr txBox="1"/>
          <p:nvPr/>
        </p:nvSpPr>
        <p:spPr>
          <a:xfrm>
            <a:off x="6005383" y="6054812"/>
            <a:ext cx="5375190" cy="646331"/>
          </a:xfrm>
          <a:prstGeom prst="rect">
            <a:avLst/>
          </a:prstGeom>
          <a:noFill/>
        </p:spPr>
        <p:txBody>
          <a:bodyPr wrap="square" rtlCol="0">
            <a:spAutoFit/>
          </a:bodyPr>
          <a:lstStyle/>
          <a:p>
            <a:r>
              <a:rPr lang="en-GB" dirty="0">
                <a:solidFill>
                  <a:srgbClr val="FF0000"/>
                </a:solidFill>
              </a:rPr>
              <a:t>The people choose the government.</a:t>
            </a:r>
            <a:endParaRPr lang="es-ES" dirty="0">
              <a:solidFill>
                <a:srgbClr val="FF0000"/>
              </a:solidFill>
            </a:endParaRPr>
          </a:p>
          <a:p>
            <a:endParaRPr lang="es-ES" dirty="0"/>
          </a:p>
        </p:txBody>
      </p:sp>
      <p:pic>
        <p:nvPicPr>
          <p:cNvPr id="15" name="Imagen 14"/>
          <p:cNvPicPr>
            <a:picLocks noChangeAspect="1"/>
          </p:cNvPicPr>
          <p:nvPr/>
        </p:nvPicPr>
        <p:blipFill>
          <a:blip r:embed="rId3"/>
          <a:stretch>
            <a:fillRect/>
          </a:stretch>
        </p:blipFill>
        <p:spPr>
          <a:xfrm>
            <a:off x="10322011" y="2054432"/>
            <a:ext cx="213282" cy="209557"/>
          </a:xfrm>
          <a:prstGeom prst="rect">
            <a:avLst/>
          </a:prstGeom>
        </p:spPr>
      </p:pic>
      <p:pic>
        <p:nvPicPr>
          <p:cNvPr id="16" name="Imagen 15"/>
          <p:cNvPicPr>
            <a:picLocks noChangeAspect="1"/>
          </p:cNvPicPr>
          <p:nvPr/>
        </p:nvPicPr>
        <p:blipFill>
          <a:blip r:embed="rId3"/>
          <a:stretch>
            <a:fillRect/>
          </a:stretch>
        </p:blipFill>
        <p:spPr>
          <a:xfrm>
            <a:off x="6829168" y="2441611"/>
            <a:ext cx="213282" cy="209557"/>
          </a:xfrm>
          <a:prstGeom prst="rect">
            <a:avLst/>
          </a:prstGeom>
        </p:spPr>
      </p:pic>
      <p:pic>
        <p:nvPicPr>
          <p:cNvPr id="35" name="Imagen 34"/>
          <p:cNvPicPr>
            <a:picLocks noChangeAspect="1"/>
          </p:cNvPicPr>
          <p:nvPr/>
        </p:nvPicPr>
        <p:blipFill>
          <a:blip r:embed="rId3"/>
          <a:stretch>
            <a:fillRect/>
          </a:stretch>
        </p:blipFill>
        <p:spPr>
          <a:xfrm>
            <a:off x="7809471" y="3248919"/>
            <a:ext cx="213282" cy="209557"/>
          </a:xfrm>
          <a:prstGeom prst="rect">
            <a:avLst/>
          </a:prstGeom>
        </p:spPr>
      </p:pic>
    </p:spTree>
    <p:extLst>
      <p:ext uri="{BB962C8B-B14F-4D97-AF65-F5344CB8AC3E}">
        <p14:creationId xmlns:p14="http://schemas.microsoft.com/office/powerpoint/2010/main" val="210105377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53388" y="165254"/>
            <a:ext cx="4759287" cy="369332"/>
          </a:xfrm>
          <a:prstGeom prst="rect">
            <a:avLst/>
          </a:prstGeom>
          <a:noFill/>
        </p:spPr>
        <p:txBody>
          <a:bodyPr wrap="square" rtlCol="0">
            <a:spAutoFit/>
          </a:bodyPr>
          <a:lstStyle/>
          <a:p>
            <a:r>
              <a:rPr lang="es-ES" dirty="0" smtClean="0">
                <a:solidFill>
                  <a:srgbClr val="FF0000"/>
                </a:solidFill>
              </a:rPr>
              <a:t>4. </a:t>
            </a:r>
            <a:r>
              <a:rPr lang="es-ES" dirty="0" smtClean="0">
                <a:solidFill>
                  <a:schemeClr val="accent1">
                    <a:lumMod val="75000"/>
                  </a:schemeClr>
                </a:solidFill>
              </a:rPr>
              <a:t>Copy and complete the sentences.</a:t>
            </a:r>
            <a:endParaRPr lang="es-ES" dirty="0">
              <a:solidFill>
                <a:schemeClr val="accent1">
                  <a:lumMod val="75000"/>
                </a:schemeClr>
              </a:solidFill>
            </a:endParaRPr>
          </a:p>
        </p:txBody>
      </p:sp>
      <p:sp>
        <p:nvSpPr>
          <p:cNvPr id="5" name="CuadroTexto 4"/>
          <p:cNvSpPr txBox="1"/>
          <p:nvPr/>
        </p:nvSpPr>
        <p:spPr>
          <a:xfrm>
            <a:off x="407624" y="561859"/>
            <a:ext cx="11259238" cy="646331"/>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Spain is a </a:t>
            </a:r>
            <a:r>
              <a:rPr lang="es-ES" dirty="0" smtClean="0">
                <a:solidFill>
                  <a:schemeClr val="tx1">
                    <a:lumMod val="95000"/>
                    <a:lumOff val="5000"/>
                  </a:schemeClr>
                </a:solidFill>
              </a:rPr>
              <a:t>parliamentary </a:t>
            </a:r>
            <a:r>
              <a:rPr lang="es-ES" dirty="0" smtClean="0">
                <a:solidFill>
                  <a:schemeClr val="accent1">
                    <a:lumMod val="75000"/>
                  </a:schemeClr>
                </a:solidFill>
              </a:rPr>
              <a:t>  monarchy.</a:t>
            </a:r>
          </a:p>
          <a:p>
            <a:endParaRPr lang="es-ES" dirty="0">
              <a:solidFill>
                <a:srgbClr val="FF0000"/>
              </a:solidFill>
            </a:endParaRPr>
          </a:p>
        </p:txBody>
      </p:sp>
      <p:sp>
        <p:nvSpPr>
          <p:cNvPr id="6" name="CuadroTexto 5"/>
          <p:cNvSpPr txBox="1"/>
          <p:nvPr/>
        </p:nvSpPr>
        <p:spPr>
          <a:xfrm>
            <a:off x="429660" y="925419"/>
            <a:ext cx="5971140"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The  </a:t>
            </a:r>
            <a:r>
              <a:rPr lang="es-ES" dirty="0" smtClean="0">
                <a:solidFill>
                  <a:schemeClr val="tx1">
                    <a:lumMod val="95000"/>
                    <a:lumOff val="5000"/>
                  </a:schemeClr>
                </a:solidFill>
              </a:rPr>
              <a:t>Prime Minister </a:t>
            </a:r>
            <a:r>
              <a:rPr lang="es-ES" dirty="0" smtClean="0">
                <a:solidFill>
                  <a:schemeClr val="accent1">
                    <a:lumMod val="75000"/>
                  </a:schemeClr>
                </a:solidFill>
              </a:rPr>
              <a:t> is the Head of Goverment. </a:t>
            </a:r>
            <a:endParaRPr lang="es-ES" dirty="0">
              <a:solidFill>
                <a:schemeClr val="accent1">
                  <a:lumMod val="75000"/>
                </a:schemeClr>
              </a:solidFill>
            </a:endParaRPr>
          </a:p>
        </p:txBody>
      </p:sp>
      <p:sp>
        <p:nvSpPr>
          <p:cNvPr id="7" name="CuadroTexto 6"/>
          <p:cNvSpPr txBox="1"/>
          <p:nvPr/>
        </p:nvSpPr>
        <p:spPr>
          <a:xfrm>
            <a:off x="462709" y="1311008"/>
            <a:ext cx="4814371"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The </a:t>
            </a:r>
            <a:r>
              <a:rPr lang="es-ES" dirty="0" smtClean="0">
                <a:solidFill>
                  <a:schemeClr val="tx1">
                    <a:lumMod val="95000"/>
                    <a:lumOff val="5000"/>
                  </a:schemeClr>
                </a:solidFill>
              </a:rPr>
              <a:t>king</a:t>
            </a:r>
            <a:r>
              <a:rPr lang="es-ES" dirty="0" smtClean="0">
                <a:solidFill>
                  <a:schemeClr val="accent1">
                    <a:lumMod val="75000"/>
                  </a:schemeClr>
                </a:solidFill>
              </a:rPr>
              <a:t>  is the Head of State.</a:t>
            </a:r>
            <a:r>
              <a:rPr lang="es-ES" dirty="0" smtClean="0">
                <a:solidFill>
                  <a:srgbClr val="FF0000"/>
                </a:solidFill>
              </a:rPr>
              <a:t> </a:t>
            </a:r>
            <a:endParaRPr lang="es-ES" dirty="0">
              <a:solidFill>
                <a:srgbClr val="FF0000"/>
              </a:solidFill>
            </a:endParaRPr>
          </a:p>
        </p:txBody>
      </p:sp>
      <p:sp>
        <p:nvSpPr>
          <p:cNvPr id="9" name="CuadroTexto 8"/>
          <p:cNvSpPr txBox="1"/>
          <p:nvPr/>
        </p:nvSpPr>
        <p:spPr>
          <a:xfrm>
            <a:off x="473726" y="1627921"/>
            <a:ext cx="11303306"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The Spanish monarchy is hereditary. This means the</a:t>
            </a:r>
            <a:r>
              <a:rPr lang="es-ES" dirty="0" smtClean="0">
                <a:solidFill>
                  <a:schemeClr val="tx1">
                    <a:lumMod val="95000"/>
                    <a:lumOff val="5000"/>
                  </a:schemeClr>
                </a:solidFill>
              </a:rPr>
              <a:t> son/ daughter</a:t>
            </a:r>
            <a:r>
              <a:rPr lang="es-ES" dirty="0" smtClean="0">
                <a:solidFill>
                  <a:schemeClr val="accent1">
                    <a:lumMod val="75000"/>
                  </a:schemeClr>
                </a:solidFill>
              </a:rPr>
              <a:t> of the King or Queen is heir to the throne.  </a:t>
            </a:r>
            <a:endParaRPr lang="es-ES" dirty="0">
              <a:solidFill>
                <a:schemeClr val="accent1">
                  <a:lumMod val="75000"/>
                </a:schemeClr>
              </a:solidFill>
            </a:endParaRPr>
          </a:p>
        </p:txBody>
      </p:sp>
      <p:sp>
        <p:nvSpPr>
          <p:cNvPr id="10" name="CuadroTexto 9"/>
          <p:cNvSpPr txBox="1"/>
          <p:nvPr/>
        </p:nvSpPr>
        <p:spPr>
          <a:xfrm>
            <a:off x="396608" y="2258458"/>
            <a:ext cx="11663190" cy="646331"/>
          </a:xfrm>
          <a:prstGeom prst="rect">
            <a:avLst/>
          </a:prstGeom>
          <a:noFill/>
        </p:spPr>
        <p:txBody>
          <a:bodyPr wrap="square" rtlCol="0">
            <a:spAutoFit/>
          </a:bodyPr>
          <a:lstStyle/>
          <a:p>
            <a:r>
              <a:rPr lang="es-ES" dirty="0" smtClean="0">
                <a:solidFill>
                  <a:srgbClr val="FF0000"/>
                </a:solidFill>
              </a:rPr>
              <a:t>5. </a:t>
            </a:r>
            <a:r>
              <a:rPr lang="es-ES" dirty="0" smtClean="0">
                <a:solidFill>
                  <a:schemeClr val="accent1">
                    <a:lumMod val="75000"/>
                  </a:schemeClr>
                </a:solidFill>
              </a:rPr>
              <a:t>After the 1978 Costitution, women gained many rights that they did not have during the dictatorship. In, do research on the rights of women in Spain. Use the words in the box to help you think and research. </a:t>
            </a:r>
            <a:endParaRPr lang="es-ES" dirty="0">
              <a:solidFill>
                <a:schemeClr val="accent1">
                  <a:lumMod val="75000"/>
                </a:schemeClr>
              </a:solidFill>
            </a:endParaRPr>
          </a:p>
        </p:txBody>
      </p:sp>
      <p:sp>
        <p:nvSpPr>
          <p:cNvPr id="11" name="CuadroTexto 10"/>
          <p:cNvSpPr txBox="1"/>
          <p:nvPr/>
        </p:nvSpPr>
        <p:spPr>
          <a:xfrm>
            <a:off x="694063" y="2930487"/>
            <a:ext cx="10333821"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What right did the women have before 1978?</a:t>
            </a:r>
            <a:endParaRPr lang="es-ES" dirty="0">
              <a:solidFill>
                <a:schemeClr val="accent1">
                  <a:lumMod val="75000"/>
                </a:schemeClr>
              </a:solidFill>
            </a:endParaRPr>
          </a:p>
        </p:txBody>
      </p:sp>
      <p:sp>
        <p:nvSpPr>
          <p:cNvPr id="12" name="CuadroTexto 11"/>
          <p:cNvSpPr txBox="1"/>
          <p:nvPr/>
        </p:nvSpPr>
        <p:spPr>
          <a:xfrm>
            <a:off x="947450" y="3316076"/>
            <a:ext cx="8438921" cy="369332"/>
          </a:xfrm>
          <a:prstGeom prst="rect">
            <a:avLst/>
          </a:prstGeom>
          <a:noFill/>
        </p:spPr>
        <p:txBody>
          <a:bodyPr wrap="square" rtlCol="0">
            <a:spAutoFit/>
          </a:bodyPr>
          <a:lstStyle/>
          <a:p>
            <a:r>
              <a:rPr lang="es-ES" dirty="0" smtClean="0"/>
              <a:t>They didn´t have rights because they were depending of men.</a:t>
            </a:r>
            <a:endParaRPr lang="es-ES" dirty="0"/>
          </a:p>
        </p:txBody>
      </p:sp>
      <p:sp>
        <p:nvSpPr>
          <p:cNvPr id="14" name="CuadroTexto 13"/>
          <p:cNvSpPr txBox="1"/>
          <p:nvPr/>
        </p:nvSpPr>
        <p:spPr>
          <a:xfrm>
            <a:off x="749147" y="3745735"/>
            <a:ext cx="7436385"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What rights do women have today</a:t>
            </a:r>
            <a:r>
              <a:rPr lang="es-ES" dirty="0">
                <a:solidFill>
                  <a:schemeClr val="accent1">
                    <a:lumMod val="75000"/>
                  </a:schemeClr>
                </a:solidFill>
              </a:rPr>
              <a:t>?</a:t>
            </a:r>
          </a:p>
        </p:txBody>
      </p:sp>
      <p:sp>
        <p:nvSpPr>
          <p:cNvPr id="15" name="CuadroTexto 14"/>
          <p:cNvSpPr txBox="1"/>
          <p:nvPr/>
        </p:nvSpPr>
        <p:spPr>
          <a:xfrm>
            <a:off x="1035585" y="4054207"/>
            <a:ext cx="10058400" cy="646331"/>
          </a:xfrm>
          <a:prstGeom prst="rect">
            <a:avLst/>
          </a:prstGeom>
          <a:noFill/>
        </p:spPr>
        <p:txBody>
          <a:bodyPr wrap="square" rtlCol="0">
            <a:spAutoFit/>
          </a:bodyPr>
          <a:lstStyle/>
          <a:p>
            <a:r>
              <a:rPr lang="es-ES" dirty="0" smtClean="0"/>
              <a:t>They have freedom to choose clothing, they can have employement, they can vote, they can divorce, they can have a bank account, they can be on goverment positions and be on armed forces.  </a:t>
            </a:r>
          </a:p>
        </p:txBody>
      </p:sp>
      <p:sp>
        <p:nvSpPr>
          <p:cNvPr id="17" name="CuadroTexto 16"/>
          <p:cNvSpPr txBox="1"/>
          <p:nvPr/>
        </p:nvSpPr>
        <p:spPr>
          <a:xfrm>
            <a:off x="793214" y="4704203"/>
            <a:ext cx="10598226"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What rights do you think people still fight for today?</a:t>
            </a:r>
            <a:endParaRPr lang="es-ES" dirty="0">
              <a:solidFill>
                <a:schemeClr val="accent1">
                  <a:lumMod val="75000"/>
                </a:schemeClr>
              </a:solidFill>
            </a:endParaRPr>
          </a:p>
        </p:txBody>
      </p:sp>
      <p:sp>
        <p:nvSpPr>
          <p:cNvPr id="18" name="CuadroTexto 17"/>
          <p:cNvSpPr txBox="1"/>
          <p:nvPr/>
        </p:nvSpPr>
        <p:spPr>
          <a:xfrm>
            <a:off x="1178805" y="5100809"/>
            <a:ext cx="9121966" cy="369332"/>
          </a:xfrm>
          <a:prstGeom prst="rect">
            <a:avLst/>
          </a:prstGeom>
          <a:noFill/>
        </p:spPr>
        <p:txBody>
          <a:bodyPr wrap="square" rtlCol="0">
            <a:spAutoFit/>
          </a:bodyPr>
          <a:lstStyle/>
          <a:p>
            <a:r>
              <a:rPr lang="es-ES" dirty="0" smtClean="0"/>
              <a:t>Fighting for gender equality and against  gender violence.</a:t>
            </a:r>
            <a:endParaRPr lang="es-ES" dirty="0"/>
          </a:p>
        </p:txBody>
      </p:sp>
      <p:pic>
        <p:nvPicPr>
          <p:cNvPr id="16" name="Imagen 15"/>
          <p:cNvPicPr>
            <a:picLocks noChangeAspect="1"/>
          </p:cNvPicPr>
          <p:nvPr/>
        </p:nvPicPr>
        <p:blipFill>
          <a:blip r:embed="rId2"/>
          <a:stretch>
            <a:fillRect/>
          </a:stretch>
        </p:blipFill>
        <p:spPr>
          <a:xfrm>
            <a:off x="6650365" y="1397595"/>
            <a:ext cx="275283" cy="314055"/>
          </a:xfrm>
          <a:prstGeom prst="rect">
            <a:avLst/>
          </a:prstGeom>
        </p:spPr>
      </p:pic>
      <p:pic>
        <p:nvPicPr>
          <p:cNvPr id="19" name="Imagen 18"/>
          <p:cNvPicPr>
            <a:picLocks noChangeAspect="1"/>
          </p:cNvPicPr>
          <p:nvPr/>
        </p:nvPicPr>
        <p:blipFill>
          <a:blip r:embed="rId2"/>
          <a:stretch>
            <a:fillRect/>
          </a:stretch>
        </p:blipFill>
        <p:spPr>
          <a:xfrm>
            <a:off x="5199597" y="956229"/>
            <a:ext cx="275283" cy="314055"/>
          </a:xfrm>
          <a:prstGeom prst="rect">
            <a:avLst/>
          </a:prstGeom>
        </p:spPr>
      </p:pic>
      <p:pic>
        <p:nvPicPr>
          <p:cNvPr id="20" name="Imagen 19"/>
          <p:cNvPicPr>
            <a:picLocks noChangeAspect="1"/>
          </p:cNvPicPr>
          <p:nvPr/>
        </p:nvPicPr>
        <p:blipFill>
          <a:blip r:embed="rId2"/>
          <a:stretch>
            <a:fillRect/>
          </a:stretch>
        </p:blipFill>
        <p:spPr>
          <a:xfrm>
            <a:off x="4176340" y="526738"/>
            <a:ext cx="275283" cy="314055"/>
          </a:xfrm>
          <a:prstGeom prst="rect">
            <a:avLst/>
          </a:prstGeom>
        </p:spPr>
      </p:pic>
      <p:sp>
        <p:nvSpPr>
          <p:cNvPr id="2" name="CuadroTexto 1"/>
          <p:cNvSpPr txBox="1"/>
          <p:nvPr/>
        </p:nvSpPr>
        <p:spPr>
          <a:xfrm>
            <a:off x="3842950" y="1318161"/>
            <a:ext cx="1864426" cy="369332"/>
          </a:xfrm>
          <a:prstGeom prst="rect">
            <a:avLst/>
          </a:prstGeom>
          <a:noFill/>
        </p:spPr>
        <p:txBody>
          <a:bodyPr wrap="square" rtlCol="0">
            <a:spAutoFit/>
          </a:bodyPr>
          <a:lstStyle/>
          <a:p>
            <a:r>
              <a:rPr lang="es-ES" dirty="0" smtClean="0">
                <a:solidFill>
                  <a:srgbClr val="FF0000"/>
                </a:solidFill>
              </a:rPr>
              <a:t>Monarch</a:t>
            </a:r>
            <a:r>
              <a:rPr lang="es-ES" dirty="0" smtClean="0"/>
              <a:t> </a:t>
            </a:r>
          </a:p>
        </p:txBody>
      </p:sp>
      <p:sp>
        <p:nvSpPr>
          <p:cNvPr id="3" name="CuadroTexto 2"/>
          <p:cNvSpPr txBox="1"/>
          <p:nvPr/>
        </p:nvSpPr>
        <p:spPr>
          <a:xfrm>
            <a:off x="7137070" y="1211283"/>
            <a:ext cx="2660073" cy="369332"/>
          </a:xfrm>
          <a:prstGeom prst="rect">
            <a:avLst/>
          </a:prstGeom>
          <a:noFill/>
        </p:spPr>
        <p:txBody>
          <a:bodyPr wrap="square" rtlCol="0">
            <a:spAutoFit/>
          </a:bodyPr>
          <a:lstStyle/>
          <a:p>
            <a:r>
              <a:rPr lang="es-ES" dirty="0" smtClean="0">
                <a:solidFill>
                  <a:srgbClr val="FF0000"/>
                </a:solidFill>
              </a:rPr>
              <a:t>(child)</a:t>
            </a:r>
            <a:endParaRPr lang="es-ES" dirty="0">
              <a:solidFill>
                <a:srgbClr val="FF0000"/>
              </a:solidFill>
            </a:endParaRPr>
          </a:p>
        </p:txBody>
      </p:sp>
      <p:pic>
        <p:nvPicPr>
          <p:cNvPr id="21" name="Imagen 20"/>
          <p:cNvPicPr>
            <a:picLocks noChangeAspect="1"/>
          </p:cNvPicPr>
          <p:nvPr/>
        </p:nvPicPr>
        <p:blipFill>
          <a:blip r:embed="rId2"/>
          <a:stretch>
            <a:fillRect/>
          </a:stretch>
        </p:blipFill>
        <p:spPr>
          <a:xfrm>
            <a:off x="9417316" y="4366426"/>
            <a:ext cx="275283" cy="314055"/>
          </a:xfrm>
          <a:prstGeom prst="rect">
            <a:avLst/>
          </a:prstGeom>
        </p:spPr>
      </p:pic>
      <p:pic>
        <p:nvPicPr>
          <p:cNvPr id="22" name="Imagen 21"/>
          <p:cNvPicPr>
            <a:picLocks noChangeAspect="1"/>
          </p:cNvPicPr>
          <p:nvPr/>
        </p:nvPicPr>
        <p:blipFill>
          <a:blip r:embed="rId2"/>
          <a:stretch>
            <a:fillRect/>
          </a:stretch>
        </p:blipFill>
        <p:spPr>
          <a:xfrm>
            <a:off x="6779015" y="3307542"/>
            <a:ext cx="275283" cy="314055"/>
          </a:xfrm>
          <a:prstGeom prst="rect">
            <a:avLst/>
          </a:prstGeom>
        </p:spPr>
      </p:pic>
      <p:pic>
        <p:nvPicPr>
          <p:cNvPr id="23" name="Imagen 22"/>
          <p:cNvPicPr>
            <a:picLocks noChangeAspect="1"/>
          </p:cNvPicPr>
          <p:nvPr/>
        </p:nvPicPr>
        <p:blipFill>
          <a:blip r:embed="rId2"/>
          <a:stretch>
            <a:fillRect/>
          </a:stretch>
        </p:blipFill>
        <p:spPr>
          <a:xfrm>
            <a:off x="6622656" y="5146239"/>
            <a:ext cx="275283" cy="314055"/>
          </a:xfrm>
          <a:prstGeom prst="rect">
            <a:avLst/>
          </a:prstGeom>
        </p:spPr>
      </p:pic>
      <p:pic>
        <p:nvPicPr>
          <p:cNvPr id="24" name="Imagen 23"/>
          <p:cNvPicPr>
            <a:picLocks noChangeAspect="1"/>
          </p:cNvPicPr>
          <p:nvPr/>
        </p:nvPicPr>
        <p:blipFill>
          <a:blip r:embed="rId3"/>
          <a:stretch>
            <a:fillRect/>
          </a:stretch>
        </p:blipFill>
        <p:spPr>
          <a:xfrm>
            <a:off x="3591690" y="1366573"/>
            <a:ext cx="213282" cy="209557"/>
          </a:xfrm>
          <a:prstGeom prst="rect">
            <a:avLst/>
          </a:prstGeom>
        </p:spPr>
      </p:pic>
      <p:sp>
        <p:nvSpPr>
          <p:cNvPr id="26" name="CuadroTexto 25"/>
          <p:cNvSpPr txBox="1"/>
          <p:nvPr/>
        </p:nvSpPr>
        <p:spPr>
          <a:xfrm>
            <a:off x="10168570" y="209320"/>
            <a:ext cx="1344058" cy="369332"/>
          </a:xfrm>
          <a:prstGeom prst="rect">
            <a:avLst/>
          </a:prstGeom>
          <a:noFill/>
        </p:spPr>
        <p:txBody>
          <a:bodyPr wrap="square" rtlCol="0">
            <a:spAutoFit/>
          </a:bodyPr>
          <a:lstStyle/>
          <a:p>
            <a:r>
              <a:rPr lang="es-ES" dirty="0" smtClean="0"/>
              <a:t>14/4/2020</a:t>
            </a:r>
            <a:endParaRPr lang="es-ES" dirty="0"/>
          </a:p>
        </p:txBody>
      </p:sp>
    </p:spTree>
    <p:extLst>
      <p:ext uri="{BB962C8B-B14F-4D97-AF65-F5344CB8AC3E}">
        <p14:creationId xmlns:p14="http://schemas.microsoft.com/office/powerpoint/2010/main" val="417824301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168570" y="209320"/>
            <a:ext cx="1344058" cy="369332"/>
          </a:xfrm>
          <a:prstGeom prst="rect">
            <a:avLst/>
          </a:prstGeom>
          <a:noFill/>
        </p:spPr>
        <p:txBody>
          <a:bodyPr wrap="square" rtlCol="0">
            <a:spAutoFit/>
          </a:bodyPr>
          <a:lstStyle/>
          <a:p>
            <a:r>
              <a:rPr lang="es-ES" dirty="0" smtClean="0"/>
              <a:t>16/4/2020</a:t>
            </a:r>
            <a:endParaRPr lang="es-ES" dirty="0"/>
          </a:p>
        </p:txBody>
      </p:sp>
      <p:sp>
        <p:nvSpPr>
          <p:cNvPr id="8" name="CuadroTexto 7"/>
          <p:cNvSpPr txBox="1"/>
          <p:nvPr/>
        </p:nvSpPr>
        <p:spPr>
          <a:xfrm>
            <a:off x="296883" y="106879"/>
            <a:ext cx="6008915" cy="369332"/>
          </a:xfrm>
          <a:prstGeom prst="rect">
            <a:avLst/>
          </a:prstGeom>
          <a:noFill/>
        </p:spPr>
        <p:txBody>
          <a:bodyPr wrap="square" rtlCol="0">
            <a:spAutoFit/>
          </a:bodyPr>
          <a:lstStyle/>
          <a:p>
            <a:r>
              <a:rPr lang="es-ES" dirty="0" smtClean="0">
                <a:solidFill>
                  <a:srgbClr val="FF0000"/>
                </a:solidFill>
              </a:rPr>
              <a:t>Pag 46-47</a:t>
            </a:r>
            <a:endParaRPr lang="es-ES" dirty="0">
              <a:solidFill>
                <a:srgbClr val="FF0000"/>
              </a:solidFill>
            </a:endParaRPr>
          </a:p>
        </p:txBody>
      </p:sp>
      <p:sp>
        <p:nvSpPr>
          <p:cNvPr id="9" name="CuadroTexto 8"/>
          <p:cNvSpPr txBox="1"/>
          <p:nvPr/>
        </p:nvSpPr>
        <p:spPr>
          <a:xfrm>
            <a:off x="159513" y="528131"/>
            <a:ext cx="9072748" cy="954107"/>
          </a:xfrm>
          <a:prstGeom prst="rect">
            <a:avLst/>
          </a:prstGeom>
          <a:noFill/>
        </p:spPr>
        <p:txBody>
          <a:bodyPr wrap="square" rtlCol="0">
            <a:spAutoFit/>
          </a:bodyPr>
          <a:lstStyle/>
          <a:p>
            <a:r>
              <a:rPr lang="es-ES" sz="5600" b="1" i="1" dirty="0" smtClean="0">
                <a:solidFill>
                  <a:srgbClr val="7030A0"/>
                </a:solidFill>
              </a:rPr>
              <a:t>The Costitution of 1978  </a:t>
            </a:r>
            <a:endParaRPr lang="es-ES" sz="5600" b="1" i="1" dirty="0">
              <a:solidFill>
                <a:srgbClr val="7030A0"/>
              </a:solidFill>
            </a:endParaRPr>
          </a:p>
        </p:txBody>
      </p:sp>
      <p:sp>
        <p:nvSpPr>
          <p:cNvPr id="10" name="CuadroTexto 9"/>
          <p:cNvSpPr txBox="1"/>
          <p:nvPr/>
        </p:nvSpPr>
        <p:spPr>
          <a:xfrm>
            <a:off x="308919" y="1495168"/>
            <a:ext cx="11244649" cy="369332"/>
          </a:xfrm>
          <a:prstGeom prst="rect">
            <a:avLst/>
          </a:prstGeom>
          <a:noFill/>
        </p:spPr>
        <p:txBody>
          <a:bodyPr wrap="square" rtlCol="0">
            <a:spAutoFit/>
          </a:bodyPr>
          <a:lstStyle/>
          <a:p>
            <a:r>
              <a:rPr lang="es-ES" dirty="0" smtClean="0">
                <a:solidFill>
                  <a:srgbClr val="FF0000"/>
                </a:solidFill>
              </a:rPr>
              <a:t>1. </a:t>
            </a:r>
            <a:r>
              <a:rPr lang="es-ES" dirty="0" smtClean="0">
                <a:solidFill>
                  <a:schemeClr val="accent1">
                    <a:lumMod val="75000"/>
                  </a:schemeClr>
                </a:solidFill>
              </a:rPr>
              <a:t>What are the three oficial languages in Spain? How many of them do you speak?  </a:t>
            </a:r>
            <a:endParaRPr lang="es-ES" dirty="0">
              <a:solidFill>
                <a:schemeClr val="accent1">
                  <a:lumMod val="75000"/>
                </a:schemeClr>
              </a:solidFill>
            </a:endParaRPr>
          </a:p>
        </p:txBody>
      </p:sp>
      <p:sp>
        <p:nvSpPr>
          <p:cNvPr id="11" name="CuadroTexto 10"/>
          <p:cNvSpPr txBox="1"/>
          <p:nvPr/>
        </p:nvSpPr>
        <p:spPr>
          <a:xfrm>
            <a:off x="703659" y="1803070"/>
            <a:ext cx="8254314" cy="646331"/>
          </a:xfrm>
          <a:prstGeom prst="rect">
            <a:avLst/>
          </a:prstGeom>
          <a:noFill/>
        </p:spPr>
        <p:txBody>
          <a:bodyPr wrap="square" rtlCol="0">
            <a:spAutoFit/>
          </a:bodyPr>
          <a:lstStyle/>
          <a:p>
            <a:pPr marL="285750" indent="-285750">
              <a:buFontTx/>
              <a:buChar char="-"/>
            </a:pPr>
            <a:r>
              <a:rPr lang="es-ES" dirty="0" smtClean="0"/>
              <a:t>The three oficial languages in Spain are Spanish Catan and Basque .</a:t>
            </a:r>
          </a:p>
          <a:p>
            <a:pPr marL="285750" indent="-285750">
              <a:buFontTx/>
              <a:buChar char="-"/>
            </a:pPr>
            <a:r>
              <a:rPr lang="es-ES" dirty="0" smtClean="0"/>
              <a:t>I only speak Spanish.</a:t>
            </a:r>
            <a:endParaRPr lang="es-ES" dirty="0"/>
          </a:p>
        </p:txBody>
      </p:sp>
      <p:sp>
        <p:nvSpPr>
          <p:cNvPr id="13" name="CuadroTexto 12"/>
          <p:cNvSpPr txBox="1"/>
          <p:nvPr/>
        </p:nvSpPr>
        <p:spPr>
          <a:xfrm>
            <a:off x="395921" y="2471351"/>
            <a:ext cx="8896865" cy="369332"/>
          </a:xfrm>
          <a:prstGeom prst="rect">
            <a:avLst/>
          </a:prstGeom>
          <a:noFill/>
        </p:spPr>
        <p:txBody>
          <a:bodyPr wrap="square" rtlCol="0">
            <a:spAutoFit/>
          </a:bodyPr>
          <a:lstStyle/>
          <a:p>
            <a:r>
              <a:rPr lang="es-ES" dirty="0" smtClean="0">
                <a:solidFill>
                  <a:srgbClr val="FF0000"/>
                </a:solidFill>
              </a:rPr>
              <a:t>2. </a:t>
            </a:r>
            <a:r>
              <a:rPr lang="es-ES" dirty="0" smtClean="0">
                <a:solidFill>
                  <a:schemeClr val="accent1">
                    <a:lumMod val="75000"/>
                  </a:schemeClr>
                </a:solidFill>
              </a:rPr>
              <a:t>These words appear in the Constitution . What do they mean?</a:t>
            </a:r>
            <a:endParaRPr lang="es-ES" dirty="0">
              <a:solidFill>
                <a:schemeClr val="accent1">
                  <a:lumMod val="75000"/>
                </a:schemeClr>
              </a:solidFill>
            </a:endParaRPr>
          </a:p>
        </p:txBody>
      </p:sp>
      <p:sp>
        <p:nvSpPr>
          <p:cNvPr id="14" name="CuadroTexto 13"/>
          <p:cNvSpPr txBox="1"/>
          <p:nvPr/>
        </p:nvSpPr>
        <p:spPr>
          <a:xfrm>
            <a:off x="448372" y="2849757"/>
            <a:ext cx="11581331" cy="923330"/>
          </a:xfrm>
          <a:prstGeom prst="rect">
            <a:avLst/>
          </a:prstGeom>
          <a:noFill/>
        </p:spPr>
        <p:txBody>
          <a:bodyPr wrap="square" rtlCol="0">
            <a:spAutoFit/>
          </a:bodyPr>
          <a:lstStyle/>
          <a:p>
            <a:r>
              <a:rPr lang="es-ES" dirty="0" smtClean="0"/>
              <a:t>- Liberty:  Liberty is that people have freedom to say and do what they want.</a:t>
            </a:r>
          </a:p>
          <a:p>
            <a:r>
              <a:rPr lang="es-ES" dirty="0" smtClean="0"/>
              <a:t>- Justice:  Justice is that for example when someone do something bad</a:t>
            </a:r>
            <a:r>
              <a:rPr lang="es-ES" dirty="0"/>
              <a:t> </a:t>
            </a:r>
            <a:r>
              <a:rPr lang="es-ES" dirty="0" smtClean="0"/>
              <a:t>then they would have </a:t>
            </a:r>
            <a:r>
              <a:rPr lang="en-US" dirty="0"/>
              <a:t>they will have a </a:t>
            </a:r>
            <a:r>
              <a:rPr lang="en-US" dirty="0" smtClean="0"/>
              <a:t>punishment.</a:t>
            </a:r>
            <a:r>
              <a:rPr lang="es-ES" dirty="0" smtClean="0"/>
              <a:t>  </a:t>
            </a:r>
          </a:p>
          <a:p>
            <a:r>
              <a:rPr lang="es-ES" dirty="0" smtClean="0"/>
              <a:t>- Equality:  Equality is to value everyone the same. </a:t>
            </a:r>
            <a:endParaRPr lang="es-ES" dirty="0"/>
          </a:p>
        </p:txBody>
      </p:sp>
      <p:sp>
        <p:nvSpPr>
          <p:cNvPr id="15" name="CuadroTexto 14"/>
          <p:cNvSpPr txBox="1"/>
          <p:nvPr/>
        </p:nvSpPr>
        <p:spPr>
          <a:xfrm>
            <a:off x="629392" y="3823858"/>
            <a:ext cx="7315200" cy="369332"/>
          </a:xfrm>
          <a:prstGeom prst="rect">
            <a:avLst/>
          </a:prstGeom>
          <a:noFill/>
        </p:spPr>
        <p:txBody>
          <a:bodyPr wrap="square" rtlCol="0">
            <a:spAutoFit/>
          </a:bodyPr>
          <a:lstStyle/>
          <a:p>
            <a:r>
              <a:rPr lang="es-ES" dirty="0" smtClean="0">
                <a:solidFill>
                  <a:srgbClr val="FF0000"/>
                </a:solidFill>
              </a:rPr>
              <a:t>Pag 47</a:t>
            </a:r>
            <a:endParaRPr lang="es-ES" dirty="0">
              <a:solidFill>
                <a:srgbClr val="FF0000"/>
              </a:solidFill>
            </a:endParaRPr>
          </a:p>
        </p:txBody>
      </p:sp>
      <p:sp>
        <p:nvSpPr>
          <p:cNvPr id="21" name="CuadroTexto 20"/>
          <p:cNvSpPr txBox="1"/>
          <p:nvPr/>
        </p:nvSpPr>
        <p:spPr>
          <a:xfrm>
            <a:off x="783772" y="4275119"/>
            <a:ext cx="9393382" cy="369332"/>
          </a:xfrm>
          <a:prstGeom prst="rect">
            <a:avLst/>
          </a:prstGeom>
          <a:noFill/>
        </p:spPr>
        <p:txBody>
          <a:bodyPr wrap="square" rtlCol="0">
            <a:spAutoFit/>
          </a:bodyPr>
          <a:lstStyle/>
          <a:p>
            <a:r>
              <a:rPr lang="es-ES" dirty="0" smtClean="0">
                <a:solidFill>
                  <a:srgbClr val="FF0000"/>
                </a:solidFill>
              </a:rPr>
              <a:t>4. </a:t>
            </a:r>
            <a:r>
              <a:rPr lang="es-ES" dirty="0" smtClean="0">
                <a:solidFill>
                  <a:schemeClr val="accent1">
                    <a:lumMod val="75000"/>
                  </a:schemeClr>
                </a:solidFill>
              </a:rPr>
              <a:t>How is a democratic goverment formed in Spain?</a:t>
            </a:r>
            <a:endParaRPr lang="es-ES" dirty="0">
              <a:solidFill>
                <a:schemeClr val="accent1">
                  <a:lumMod val="75000"/>
                </a:schemeClr>
              </a:solidFill>
            </a:endParaRPr>
          </a:p>
        </p:txBody>
      </p:sp>
      <p:sp>
        <p:nvSpPr>
          <p:cNvPr id="22" name="CuadroTexto 21"/>
          <p:cNvSpPr txBox="1"/>
          <p:nvPr/>
        </p:nvSpPr>
        <p:spPr>
          <a:xfrm>
            <a:off x="1068779" y="4619505"/>
            <a:ext cx="10105901" cy="369332"/>
          </a:xfrm>
          <a:prstGeom prst="rect">
            <a:avLst/>
          </a:prstGeom>
          <a:noFill/>
        </p:spPr>
        <p:txBody>
          <a:bodyPr wrap="square" rtlCol="0">
            <a:spAutoFit/>
          </a:bodyPr>
          <a:lstStyle/>
          <a:p>
            <a:r>
              <a:rPr lang="es-ES" dirty="0" smtClean="0"/>
              <a:t>The Constitution define the democratic goverment and people vote every four years. </a:t>
            </a:r>
            <a:endParaRPr lang="es-ES" dirty="0"/>
          </a:p>
        </p:txBody>
      </p:sp>
      <p:sp>
        <p:nvSpPr>
          <p:cNvPr id="23" name="CuadroTexto 22"/>
          <p:cNvSpPr txBox="1"/>
          <p:nvPr/>
        </p:nvSpPr>
        <p:spPr>
          <a:xfrm>
            <a:off x="669087" y="4980475"/>
            <a:ext cx="11162806" cy="369332"/>
          </a:xfrm>
          <a:prstGeom prst="rect">
            <a:avLst/>
          </a:prstGeom>
          <a:noFill/>
        </p:spPr>
        <p:txBody>
          <a:bodyPr wrap="square" rtlCol="0">
            <a:spAutoFit/>
          </a:bodyPr>
          <a:lstStyle/>
          <a:p>
            <a:r>
              <a:rPr lang="es-ES" dirty="0" smtClean="0">
                <a:solidFill>
                  <a:srgbClr val="FF0000"/>
                </a:solidFill>
              </a:rPr>
              <a:t>5. </a:t>
            </a:r>
            <a:r>
              <a:rPr lang="es-ES" dirty="0" smtClean="0">
                <a:solidFill>
                  <a:schemeClr val="accent1">
                    <a:lumMod val="75000"/>
                  </a:schemeClr>
                </a:solidFill>
              </a:rPr>
              <a:t>How does the role of Parliament differ from the role of the Spanish Monarch?</a:t>
            </a:r>
            <a:endParaRPr lang="es-ES" dirty="0">
              <a:solidFill>
                <a:schemeClr val="accent1">
                  <a:lumMod val="75000"/>
                </a:schemeClr>
              </a:solidFill>
            </a:endParaRPr>
          </a:p>
        </p:txBody>
      </p:sp>
      <p:sp>
        <p:nvSpPr>
          <p:cNvPr id="24" name="CuadroTexto 23"/>
          <p:cNvSpPr txBox="1"/>
          <p:nvPr/>
        </p:nvSpPr>
        <p:spPr>
          <a:xfrm>
            <a:off x="1175657" y="5450770"/>
            <a:ext cx="10414660" cy="369332"/>
          </a:xfrm>
          <a:prstGeom prst="rect">
            <a:avLst/>
          </a:prstGeom>
          <a:noFill/>
        </p:spPr>
        <p:txBody>
          <a:bodyPr wrap="square" rtlCol="0">
            <a:spAutoFit/>
          </a:bodyPr>
          <a:lstStyle/>
          <a:p>
            <a:r>
              <a:rPr lang="es-ES" dirty="0" smtClean="0"/>
              <a:t>Parliament is responsible for making and approving laws whereas the Spanish monarch are the Head of State. </a:t>
            </a:r>
            <a:endParaRPr lang="es-ES" dirty="0"/>
          </a:p>
        </p:txBody>
      </p:sp>
      <p:pic>
        <p:nvPicPr>
          <p:cNvPr id="2" name="Imagen 1"/>
          <p:cNvPicPr>
            <a:picLocks noChangeAspect="1"/>
          </p:cNvPicPr>
          <p:nvPr/>
        </p:nvPicPr>
        <p:blipFill>
          <a:blip r:embed="rId2"/>
          <a:stretch>
            <a:fillRect/>
          </a:stretch>
        </p:blipFill>
        <p:spPr>
          <a:xfrm>
            <a:off x="5386192" y="1761999"/>
            <a:ext cx="204376" cy="179535"/>
          </a:xfrm>
          <a:prstGeom prst="rect">
            <a:avLst/>
          </a:prstGeom>
        </p:spPr>
      </p:pic>
      <p:sp>
        <p:nvSpPr>
          <p:cNvPr id="4" name="Rectángulo 3"/>
          <p:cNvSpPr/>
          <p:nvPr/>
        </p:nvSpPr>
        <p:spPr>
          <a:xfrm>
            <a:off x="7414730" y="1841419"/>
            <a:ext cx="2527167" cy="369332"/>
          </a:xfrm>
          <a:prstGeom prst="rect">
            <a:avLst/>
          </a:prstGeom>
        </p:spPr>
        <p:txBody>
          <a:bodyPr wrap="none">
            <a:spAutoFit/>
          </a:bodyPr>
          <a:lstStyle/>
          <a:p>
            <a:r>
              <a:rPr lang="en-GB" dirty="0" smtClean="0">
                <a:solidFill>
                  <a:srgbClr val="FF0000"/>
                </a:solidFill>
                <a:latin typeface="Arial" panose="020B0604020202020204" pitchFamily="34" charset="0"/>
                <a:ea typeface="MS Mincho"/>
              </a:rPr>
              <a:t>Galician and Valencian</a:t>
            </a:r>
            <a:endParaRPr lang="es-ES" dirty="0">
              <a:solidFill>
                <a:srgbClr val="FF0000"/>
              </a:solidFill>
            </a:endParaRPr>
          </a:p>
        </p:txBody>
      </p:sp>
      <p:pic>
        <p:nvPicPr>
          <p:cNvPr id="17" name="Imagen 16"/>
          <p:cNvPicPr>
            <a:picLocks noChangeAspect="1"/>
          </p:cNvPicPr>
          <p:nvPr/>
        </p:nvPicPr>
        <p:blipFill>
          <a:blip r:embed="rId2"/>
          <a:stretch>
            <a:fillRect/>
          </a:stretch>
        </p:blipFill>
        <p:spPr>
          <a:xfrm>
            <a:off x="7066768" y="1751561"/>
            <a:ext cx="204376" cy="179535"/>
          </a:xfrm>
          <a:prstGeom prst="rect">
            <a:avLst/>
          </a:prstGeom>
        </p:spPr>
      </p:pic>
      <p:pic>
        <p:nvPicPr>
          <p:cNvPr id="18" name="Imagen 17"/>
          <p:cNvPicPr>
            <a:picLocks noChangeAspect="1"/>
          </p:cNvPicPr>
          <p:nvPr/>
        </p:nvPicPr>
        <p:blipFill>
          <a:blip r:embed="rId2"/>
          <a:stretch>
            <a:fillRect/>
          </a:stretch>
        </p:blipFill>
        <p:spPr>
          <a:xfrm>
            <a:off x="5916460" y="1791227"/>
            <a:ext cx="204376" cy="179535"/>
          </a:xfrm>
          <a:prstGeom prst="rect">
            <a:avLst/>
          </a:prstGeom>
        </p:spPr>
      </p:pic>
      <p:pic>
        <p:nvPicPr>
          <p:cNvPr id="19" name="Imagen 18"/>
          <p:cNvPicPr>
            <a:picLocks noChangeAspect="1"/>
          </p:cNvPicPr>
          <p:nvPr/>
        </p:nvPicPr>
        <p:blipFill>
          <a:blip r:embed="rId2"/>
          <a:stretch>
            <a:fillRect/>
          </a:stretch>
        </p:blipFill>
        <p:spPr>
          <a:xfrm>
            <a:off x="3045918" y="2177445"/>
            <a:ext cx="204376" cy="179535"/>
          </a:xfrm>
          <a:prstGeom prst="rect">
            <a:avLst/>
          </a:prstGeom>
        </p:spPr>
      </p:pic>
      <p:pic>
        <p:nvPicPr>
          <p:cNvPr id="20" name="Imagen 19"/>
          <p:cNvPicPr>
            <a:picLocks noChangeAspect="1"/>
          </p:cNvPicPr>
          <p:nvPr/>
        </p:nvPicPr>
        <p:blipFill>
          <a:blip r:embed="rId2"/>
          <a:stretch>
            <a:fillRect/>
          </a:stretch>
        </p:blipFill>
        <p:spPr>
          <a:xfrm>
            <a:off x="5350702" y="3455100"/>
            <a:ext cx="204376" cy="179535"/>
          </a:xfrm>
          <a:prstGeom prst="rect">
            <a:avLst/>
          </a:prstGeom>
        </p:spPr>
      </p:pic>
      <p:pic>
        <p:nvPicPr>
          <p:cNvPr id="25" name="Imagen 24"/>
          <p:cNvPicPr>
            <a:picLocks noChangeAspect="1"/>
          </p:cNvPicPr>
          <p:nvPr/>
        </p:nvPicPr>
        <p:blipFill>
          <a:blip r:embed="rId2"/>
          <a:stretch>
            <a:fillRect/>
          </a:stretch>
        </p:blipFill>
        <p:spPr>
          <a:xfrm>
            <a:off x="11478016" y="3031303"/>
            <a:ext cx="204376" cy="179535"/>
          </a:xfrm>
          <a:prstGeom prst="rect">
            <a:avLst/>
          </a:prstGeom>
        </p:spPr>
      </p:pic>
      <p:pic>
        <p:nvPicPr>
          <p:cNvPr id="26" name="Imagen 25"/>
          <p:cNvPicPr>
            <a:picLocks noChangeAspect="1"/>
          </p:cNvPicPr>
          <p:nvPr/>
        </p:nvPicPr>
        <p:blipFill>
          <a:blip r:embed="rId2"/>
          <a:stretch>
            <a:fillRect/>
          </a:stretch>
        </p:blipFill>
        <p:spPr>
          <a:xfrm>
            <a:off x="7684718" y="2883078"/>
            <a:ext cx="204376" cy="179535"/>
          </a:xfrm>
          <a:prstGeom prst="rect">
            <a:avLst/>
          </a:prstGeom>
        </p:spPr>
      </p:pic>
      <p:sp>
        <p:nvSpPr>
          <p:cNvPr id="6" name="CuadroTexto 5"/>
          <p:cNvSpPr txBox="1"/>
          <p:nvPr/>
        </p:nvSpPr>
        <p:spPr>
          <a:xfrm>
            <a:off x="9482203" y="2868460"/>
            <a:ext cx="2555309" cy="369332"/>
          </a:xfrm>
          <a:prstGeom prst="rect">
            <a:avLst/>
          </a:prstGeom>
          <a:noFill/>
        </p:spPr>
        <p:txBody>
          <a:bodyPr wrap="square" rtlCol="0">
            <a:spAutoFit/>
          </a:bodyPr>
          <a:lstStyle/>
          <a:p>
            <a:r>
              <a:rPr lang="es-ES" dirty="0" smtClean="0">
                <a:solidFill>
                  <a:srgbClr val="FF0000"/>
                </a:solidFill>
              </a:rPr>
              <a:t>Use of fair laws</a:t>
            </a:r>
            <a:endParaRPr lang="es-ES" dirty="0">
              <a:solidFill>
                <a:srgbClr val="FF0000"/>
              </a:solidFill>
            </a:endParaRPr>
          </a:p>
        </p:txBody>
      </p:sp>
      <p:sp>
        <p:nvSpPr>
          <p:cNvPr id="7" name="Rectángulo 6"/>
          <p:cNvSpPr/>
          <p:nvPr/>
        </p:nvSpPr>
        <p:spPr>
          <a:xfrm>
            <a:off x="9423749" y="3868496"/>
            <a:ext cx="2438399" cy="1384995"/>
          </a:xfrm>
          <a:prstGeom prst="rect">
            <a:avLst/>
          </a:prstGeom>
        </p:spPr>
        <p:txBody>
          <a:bodyPr wrap="square">
            <a:spAutoFit/>
          </a:bodyPr>
          <a:lstStyle/>
          <a:p>
            <a:r>
              <a:rPr lang="en-GB" sz="1200" dirty="0" smtClean="0">
                <a:solidFill>
                  <a:srgbClr val="FF0000"/>
                </a:solidFill>
                <a:latin typeface="Arial" panose="020B0604020202020204" pitchFamily="34" charset="0"/>
                <a:ea typeface="MS Mincho"/>
              </a:rPr>
              <a:t> </a:t>
            </a:r>
            <a:r>
              <a:rPr lang="en-GB" sz="1200" dirty="0">
                <a:solidFill>
                  <a:srgbClr val="FF0000"/>
                </a:solidFill>
                <a:latin typeface="Arial" panose="020B0604020202020204" pitchFamily="34" charset="0"/>
                <a:ea typeface="MS Mincho"/>
              </a:rPr>
              <a:t>In Spain, the government is formed when citizens over 18 vote in elections. The party with the most votes wins the elections. The people of the nation choose the party that will govern.</a:t>
            </a:r>
            <a:endParaRPr lang="es-ES" sz="1200" dirty="0">
              <a:solidFill>
                <a:srgbClr val="FF0000"/>
              </a:solidFill>
            </a:endParaRPr>
          </a:p>
        </p:txBody>
      </p:sp>
      <p:pic>
        <p:nvPicPr>
          <p:cNvPr id="28" name="Imagen 27"/>
          <p:cNvPicPr>
            <a:picLocks noChangeAspect="1"/>
          </p:cNvPicPr>
          <p:nvPr/>
        </p:nvPicPr>
        <p:blipFill>
          <a:blip r:embed="rId2"/>
          <a:stretch>
            <a:fillRect/>
          </a:stretch>
        </p:blipFill>
        <p:spPr>
          <a:xfrm>
            <a:off x="11490530" y="5574082"/>
            <a:ext cx="204376" cy="179535"/>
          </a:xfrm>
          <a:prstGeom prst="rect">
            <a:avLst/>
          </a:prstGeom>
        </p:spPr>
      </p:pic>
      <p:pic>
        <p:nvPicPr>
          <p:cNvPr id="29" name="Imagen 28"/>
          <p:cNvPicPr>
            <a:picLocks noChangeAspect="1"/>
          </p:cNvPicPr>
          <p:nvPr/>
        </p:nvPicPr>
        <p:blipFill>
          <a:blip r:embed="rId3"/>
          <a:stretch>
            <a:fillRect/>
          </a:stretch>
        </p:blipFill>
        <p:spPr>
          <a:xfrm>
            <a:off x="9140708" y="4660911"/>
            <a:ext cx="213282" cy="209557"/>
          </a:xfrm>
          <a:prstGeom prst="rect">
            <a:avLst/>
          </a:prstGeom>
        </p:spPr>
      </p:pic>
    </p:spTree>
    <p:extLst>
      <p:ext uri="{BB962C8B-B14F-4D97-AF65-F5344CB8AC3E}">
        <p14:creationId xmlns:p14="http://schemas.microsoft.com/office/powerpoint/2010/main" val="36680460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616541" y="118754"/>
            <a:ext cx="1294410" cy="369332"/>
          </a:xfrm>
          <a:prstGeom prst="rect">
            <a:avLst/>
          </a:prstGeom>
          <a:noFill/>
        </p:spPr>
        <p:txBody>
          <a:bodyPr wrap="square" rtlCol="0">
            <a:spAutoFit/>
          </a:bodyPr>
          <a:lstStyle/>
          <a:p>
            <a:r>
              <a:rPr lang="es-ES" dirty="0" smtClean="0"/>
              <a:t>16/4/2020</a:t>
            </a:r>
            <a:endParaRPr lang="es-ES" dirty="0"/>
          </a:p>
        </p:txBody>
      </p:sp>
      <p:sp>
        <p:nvSpPr>
          <p:cNvPr id="5" name="CuadroTexto 4"/>
          <p:cNvSpPr txBox="1"/>
          <p:nvPr/>
        </p:nvSpPr>
        <p:spPr>
          <a:xfrm>
            <a:off x="3028207" y="320634"/>
            <a:ext cx="6555179" cy="830997"/>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p:spPr>
        <p:txBody>
          <a:bodyPr wrap="square" rtlCol="0">
            <a:spAutoFit/>
          </a:bodyPr>
          <a:lstStyle/>
          <a:p>
            <a:r>
              <a:rPr lang="es-ES" sz="4800" dirty="0" smtClean="0"/>
              <a:t>The Constitution of 1978</a:t>
            </a:r>
            <a:endParaRPr lang="es-ES" sz="4800" dirty="0"/>
          </a:p>
        </p:txBody>
      </p:sp>
      <p:cxnSp>
        <p:nvCxnSpPr>
          <p:cNvPr id="7" name="Conector recto 6"/>
          <p:cNvCxnSpPr>
            <a:stCxn id="5" idx="2"/>
          </p:cNvCxnSpPr>
          <p:nvPr/>
        </p:nvCxnSpPr>
        <p:spPr>
          <a:xfrm>
            <a:off x="6305797" y="1151631"/>
            <a:ext cx="0" cy="724670"/>
          </a:xfrm>
          <a:prstGeom prst="line">
            <a:avLst/>
          </a:prstGeom>
          <a:ln w="76200">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V="1">
            <a:off x="213756" y="1852552"/>
            <a:ext cx="11257808" cy="35625"/>
          </a:xfrm>
          <a:prstGeom prst="line">
            <a:avLst/>
          </a:prstGeom>
          <a:ln w="76200">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249383" y="1900054"/>
            <a:ext cx="11875" cy="380010"/>
          </a:xfrm>
          <a:prstGeom prst="line">
            <a:avLst/>
          </a:prstGeom>
          <a:ln w="76200">
            <a:solidFill>
              <a:srgbClr val="FF6161"/>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3667495" y="1909950"/>
            <a:ext cx="11875" cy="380010"/>
          </a:xfrm>
          <a:prstGeom prst="line">
            <a:avLst/>
          </a:prstGeom>
          <a:ln w="76200">
            <a:solidFill>
              <a:srgbClr val="FF6161"/>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7406242" y="1872347"/>
            <a:ext cx="11875" cy="380010"/>
          </a:xfrm>
          <a:prstGeom prst="line">
            <a:avLst/>
          </a:prstGeom>
          <a:ln w="76200">
            <a:solidFill>
              <a:srgbClr val="FF6161"/>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11453731" y="1882245"/>
            <a:ext cx="11875" cy="380010"/>
          </a:xfrm>
          <a:prstGeom prst="line">
            <a:avLst/>
          </a:prstGeom>
          <a:ln w="76200">
            <a:solidFill>
              <a:srgbClr val="FF6161"/>
            </a:solidFill>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H="1" flipV="1">
            <a:off x="2386940" y="807522"/>
            <a:ext cx="617518" cy="11875"/>
          </a:xfrm>
          <a:prstGeom prst="straightConnector1">
            <a:avLst/>
          </a:prstGeom>
          <a:ln w="76200">
            <a:solidFill>
              <a:srgbClr val="FF00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83129" y="0"/>
            <a:ext cx="2208810" cy="1708160"/>
          </a:xfrm>
          <a:prstGeom prst="rect">
            <a:avLst/>
          </a:prstGeom>
          <a:noFill/>
          <a:ln w="38100">
            <a:solidFill>
              <a:srgbClr val="FF0066"/>
            </a:solidFill>
          </a:ln>
        </p:spPr>
        <p:txBody>
          <a:bodyPr wrap="square" rtlCol="0">
            <a:spAutoFit/>
          </a:bodyPr>
          <a:lstStyle/>
          <a:p>
            <a:r>
              <a:rPr lang="es-ES" sz="1500" dirty="0" smtClean="0">
                <a:solidFill>
                  <a:srgbClr val="00B0F0"/>
                </a:solidFill>
              </a:rPr>
              <a:t>The Constitution was written by seven people from different Political parties. It was accepted on </a:t>
            </a:r>
            <a:r>
              <a:rPr lang="es-ES" sz="1500" b="1" dirty="0" smtClean="0">
                <a:solidFill>
                  <a:srgbClr val="CC00CC"/>
                </a:solidFill>
              </a:rPr>
              <a:t>6 December 1978</a:t>
            </a:r>
            <a:r>
              <a:rPr lang="es-ES" sz="1500" dirty="0" smtClean="0">
                <a:solidFill>
                  <a:srgbClr val="00B0F0"/>
                </a:solidFill>
              </a:rPr>
              <a:t>. The Constitution is the foundation of</a:t>
            </a:r>
            <a:r>
              <a:rPr lang="es-ES" sz="1500" dirty="0" smtClean="0">
                <a:solidFill>
                  <a:schemeClr val="accent1">
                    <a:lumMod val="60000"/>
                    <a:lumOff val="40000"/>
                  </a:schemeClr>
                </a:solidFill>
              </a:rPr>
              <a:t> </a:t>
            </a:r>
            <a:r>
              <a:rPr lang="es-ES" sz="1500" b="1" dirty="0" smtClean="0">
                <a:solidFill>
                  <a:srgbClr val="CC00CC"/>
                </a:solidFill>
              </a:rPr>
              <a:t>democracy. </a:t>
            </a:r>
            <a:endParaRPr lang="es-ES" sz="1500" b="1" dirty="0">
              <a:solidFill>
                <a:srgbClr val="CC00CC"/>
              </a:solidFill>
            </a:endParaRPr>
          </a:p>
        </p:txBody>
      </p:sp>
      <p:sp>
        <p:nvSpPr>
          <p:cNvPr id="17" name="CuadroTexto 16"/>
          <p:cNvSpPr txBox="1"/>
          <p:nvPr/>
        </p:nvSpPr>
        <p:spPr>
          <a:xfrm>
            <a:off x="-1" y="2268187"/>
            <a:ext cx="2817341" cy="4478149"/>
          </a:xfrm>
          <a:prstGeom prst="rect">
            <a:avLst/>
          </a:prstGeom>
          <a:noFill/>
          <a:ln w="38100">
            <a:solidFill>
              <a:srgbClr val="FF0066"/>
            </a:solidFill>
            <a:prstDash val="lgDash"/>
          </a:ln>
        </p:spPr>
        <p:txBody>
          <a:bodyPr wrap="square" rtlCol="0">
            <a:spAutoFit/>
          </a:bodyPr>
          <a:lstStyle/>
          <a:p>
            <a:r>
              <a:rPr lang="es-ES" sz="1500" dirty="0" smtClean="0">
                <a:solidFill>
                  <a:srgbClr val="FF0066"/>
                </a:solidFill>
              </a:rPr>
              <a:t>The Constitution´s values are </a:t>
            </a:r>
            <a:r>
              <a:rPr lang="es-ES" sz="1500" b="1" dirty="0" smtClean="0">
                <a:solidFill>
                  <a:srgbClr val="00B0F0"/>
                </a:solidFill>
              </a:rPr>
              <a:t>freedom, justice</a:t>
            </a:r>
            <a:r>
              <a:rPr lang="es-ES" sz="1500" b="1" dirty="0">
                <a:solidFill>
                  <a:srgbClr val="00B0F0"/>
                </a:solidFill>
              </a:rPr>
              <a:t> </a:t>
            </a:r>
            <a:r>
              <a:rPr lang="es-ES" sz="1500" b="1" dirty="0" smtClean="0">
                <a:solidFill>
                  <a:srgbClr val="00B0F0"/>
                </a:solidFill>
              </a:rPr>
              <a:t>and equality</a:t>
            </a:r>
            <a:r>
              <a:rPr lang="es-ES" sz="1500" dirty="0" smtClean="0">
                <a:solidFill>
                  <a:srgbClr val="FF0066"/>
                </a:solidFill>
              </a:rPr>
              <a:t>. It also covers the rights and responsibilities of Spanish citizies. </a:t>
            </a:r>
          </a:p>
          <a:p>
            <a:r>
              <a:rPr lang="es-ES" sz="1500" dirty="0" smtClean="0">
                <a:solidFill>
                  <a:srgbClr val="FF0066"/>
                </a:solidFill>
              </a:rPr>
              <a:t>The Constitution defines Spain as a:</a:t>
            </a:r>
          </a:p>
          <a:p>
            <a:r>
              <a:rPr lang="es-ES" sz="1500" dirty="0" smtClean="0">
                <a:solidFill>
                  <a:srgbClr val="FF0066"/>
                </a:solidFill>
              </a:rPr>
              <a:t>· </a:t>
            </a:r>
            <a:r>
              <a:rPr lang="es-ES" sz="1500" b="1" dirty="0" smtClean="0">
                <a:solidFill>
                  <a:srgbClr val="00B0F0"/>
                </a:solidFill>
              </a:rPr>
              <a:t>democratic state</a:t>
            </a:r>
          </a:p>
          <a:p>
            <a:r>
              <a:rPr lang="es-ES" sz="1500" dirty="0" smtClean="0">
                <a:solidFill>
                  <a:srgbClr val="FF0066"/>
                </a:solidFill>
              </a:rPr>
              <a:t>· </a:t>
            </a:r>
            <a:r>
              <a:rPr lang="es-ES" sz="1500" b="1" dirty="0" smtClean="0">
                <a:solidFill>
                  <a:srgbClr val="00B0F0"/>
                </a:solidFill>
              </a:rPr>
              <a:t>territorially decentralished state</a:t>
            </a:r>
          </a:p>
          <a:p>
            <a:r>
              <a:rPr lang="es-ES" sz="1500" dirty="0" smtClean="0">
                <a:solidFill>
                  <a:srgbClr val="FF0066"/>
                </a:solidFill>
              </a:rPr>
              <a:t>· </a:t>
            </a:r>
            <a:r>
              <a:rPr lang="es-ES" sz="1500" b="1" dirty="0" smtClean="0">
                <a:solidFill>
                  <a:srgbClr val="00B0F0"/>
                </a:solidFill>
              </a:rPr>
              <a:t>parliamentary monarchy</a:t>
            </a:r>
          </a:p>
          <a:p>
            <a:r>
              <a:rPr lang="es-ES" sz="1500" dirty="0" smtClean="0">
                <a:solidFill>
                  <a:srgbClr val="FF0066"/>
                </a:solidFill>
              </a:rPr>
              <a:t>The Constitution also defines the national flag that has two red stripes and one yellow.</a:t>
            </a:r>
          </a:p>
          <a:p>
            <a:r>
              <a:rPr lang="es-ES" sz="1500" dirty="0" smtClean="0">
                <a:solidFill>
                  <a:srgbClr val="FF0066"/>
                </a:solidFill>
              </a:rPr>
              <a:t>The oficial language of Spain is Spanish but the Constitution also recognise other languages of some autonomus comunities.</a:t>
            </a:r>
          </a:p>
          <a:p>
            <a:r>
              <a:rPr lang="es-ES" sz="1500" dirty="0" smtClean="0">
                <a:solidFill>
                  <a:srgbClr val="FF0066"/>
                </a:solidFill>
              </a:rPr>
              <a:t>The Constitution says that all citizens are </a:t>
            </a:r>
            <a:r>
              <a:rPr lang="es-ES" sz="1500" b="1" dirty="0" smtClean="0">
                <a:solidFill>
                  <a:srgbClr val="00B0F0"/>
                </a:solidFill>
              </a:rPr>
              <a:t>equal</a:t>
            </a:r>
            <a:r>
              <a:rPr lang="es-ES" sz="1500" dirty="0" smtClean="0">
                <a:solidFill>
                  <a:srgbClr val="FF0066"/>
                </a:solidFill>
              </a:rPr>
              <a:t> and protecs people from discrimination</a:t>
            </a:r>
            <a:r>
              <a:rPr lang="es-ES" sz="1500" dirty="0" smtClean="0"/>
              <a:t>.</a:t>
            </a:r>
            <a:endParaRPr lang="es-ES" sz="1500" dirty="0"/>
          </a:p>
        </p:txBody>
      </p:sp>
      <p:pic>
        <p:nvPicPr>
          <p:cNvPr id="18" name="Imagen 17"/>
          <p:cNvPicPr>
            <a:picLocks noChangeAspect="1"/>
          </p:cNvPicPr>
          <p:nvPr/>
        </p:nvPicPr>
        <p:blipFill>
          <a:blip r:embed="rId2"/>
          <a:stretch>
            <a:fillRect/>
          </a:stretch>
        </p:blipFill>
        <p:spPr>
          <a:xfrm>
            <a:off x="1939990" y="4829362"/>
            <a:ext cx="312780" cy="203569"/>
          </a:xfrm>
          <a:prstGeom prst="rect">
            <a:avLst/>
          </a:prstGeom>
        </p:spPr>
      </p:pic>
      <p:sp>
        <p:nvSpPr>
          <p:cNvPr id="19" name="CuadroTexto 18"/>
          <p:cNvSpPr txBox="1"/>
          <p:nvPr/>
        </p:nvSpPr>
        <p:spPr>
          <a:xfrm>
            <a:off x="3099461" y="2303814"/>
            <a:ext cx="2327564" cy="1708160"/>
          </a:xfrm>
          <a:prstGeom prst="rect">
            <a:avLst/>
          </a:prstGeom>
          <a:noFill/>
          <a:ln w="38100">
            <a:solidFill>
              <a:srgbClr val="FF0066"/>
            </a:solidFill>
            <a:prstDash val="dash"/>
          </a:ln>
        </p:spPr>
        <p:txBody>
          <a:bodyPr wrap="square" rtlCol="0">
            <a:spAutoFit/>
          </a:bodyPr>
          <a:lstStyle/>
          <a:p>
            <a:r>
              <a:rPr lang="es-ES" sz="1500" b="1" dirty="0" smtClean="0">
                <a:solidFill>
                  <a:srgbClr val="00B0F0"/>
                </a:solidFill>
              </a:rPr>
              <a:t>Rights and responsibilities</a:t>
            </a:r>
          </a:p>
          <a:p>
            <a:r>
              <a:rPr lang="es-ES" sz="1500" dirty="0" smtClean="0">
                <a:solidFill>
                  <a:srgbClr val="FF0066"/>
                </a:solidFill>
              </a:rPr>
              <a:t>All Spanish citizies have rights and  responsabilities  </a:t>
            </a:r>
          </a:p>
          <a:p>
            <a:r>
              <a:rPr lang="es-ES" sz="1500" dirty="0" smtClean="0">
                <a:solidFill>
                  <a:srgbClr val="FF0066"/>
                </a:solidFill>
              </a:rPr>
              <a:t>- A</a:t>
            </a:r>
            <a:r>
              <a:rPr lang="es-ES" sz="1500" b="1" i="1" dirty="0" smtClean="0">
                <a:solidFill>
                  <a:srgbClr val="FF0066"/>
                </a:solidFill>
              </a:rPr>
              <a:t> right </a:t>
            </a:r>
            <a:r>
              <a:rPr lang="es-ES" sz="1500" dirty="0" smtClean="0">
                <a:solidFill>
                  <a:srgbClr val="FF0066"/>
                </a:solidFill>
              </a:rPr>
              <a:t>is something that a person is allowed to do.      - A </a:t>
            </a:r>
            <a:r>
              <a:rPr lang="es-ES" sz="1500" b="1" i="1" dirty="0" smtClean="0">
                <a:solidFill>
                  <a:srgbClr val="FF0066"/>
                </a:solidFill>
              </a:rPr>
              <a:t>responsability</a:t>
            </a:r>
            <a:r>
              <a:rPr lang="es-ES" sz="1500" dirty="0" smtClean="0">
                <a:solidFill>
                  <a:srgbClr val="FF0066"/>
                </a:solidFill>
              </a:rPr>
              <a:t> is an obligation to do something.</a:t>
            </a:r>
          </a:p>
        </p:txBody>
      </p:sp>
      <p:sp>
        <p:nvSpPr>
          <p:cNvPr id="20" name="CuadroTexto 19"/>
          <p:cNvSpPr txBox="1"/>
          <p:nvPr/>
        </p:nvSpPr>
        <p:spPr>
          <a:xfrm>
            <a:off x="6757060" y="2268187"/>
            <a:ext cx="2137558" cy="3554819"/>
          </a:xfrm>
          <a:prstGeom prst="rect">
            <a:avLst/>
          </a:prstGeom>
          <a:noFill/>
          <a:ln w="38100">
            <a:solidFill>
              <a:srgbClr val="FF0066"/>
            </a:solidFill>
            <a:prstDash val="dash"/>
          </a:ln>
        </p:spPr>
        <p:txBody>
          <a:bodyPr wrap="square" rtlCol="0">
            <a:spAutoFit/>
          </a:bodyPr>
          <a:lstStyle/>
          <a:p>
            <a:r>
              <a:rPr lang="es-ES" sz="1500" b="1" dirty="0" smtClean="0">
                <a:solidFill>
                  <a:srgbClr val="00B0F0"/>
                </a:solidFill>
              </a:rPr>
              <a:t>Elections</a:t>
            </a:r>
          </a:p>
          <a:p>
            <a:r>
              <a:rPr lang="es-ES" sz="1500" dirty="0" smtClean="0">
                <a:solidFill>
                  <a:srgbClr val="FF0066"/>
                </a:solidFill>
              </a:rPr>
              <a:t>In a democracy, citizens vote to help national and local goverments.</a:t>
            </a:r>
          </a:p>
          <a:p>
            <a:r>
              <a:rPr lang="es-ES" sz="1500" dirty="0" smtClean="0">
                <a:solidFill>
                  <a:srgbClr val="FF0066"/>
                </a:solidFill>
              </a:rPr>
              <a:t>Only Spanish citizens aged </a:t>
            </a:r>
            <a:r>
              <a:rPr lang="es-ES" sz="1500" b="1" i="1" dirty="0" smtClean="0">
                <a:solidFill>
                  <a:srgbClr val="FF0066"/>
                </a:solidFill>
              </a:rPr>
              <a:t>18</a:t>
            </a:r>
            <a:r>
              <a:rPr lang="es-ES" sz="1500" dirty="0" smtClean="0">
                <a:solidFill>
                  <a:srgbClr val="FF0066"/>
                </a:solidFill>
              </a:rPr>
              <a:t> and older have the right to vote.</a:t>
            </a:r>
          </a:p>
          <a:p>
            <a:r>
              <a:rPr lang="es-ES" sz="1500" b="1" dirty="0" smtClean="0">
                <a:solidFill>
                  <a:srgbClr val="FF0066"/>
                </a:solidFill>
              </a:rPr>
              <a:t>· </a:t>
            </a:r>
            <a:r>
              <a:rPr lang="es-ES" sz="1500" dirty="0" smtClean="0">
                <a:solidFill>
                  <a:srgbClr val="FF0066"/>
                </a:solidFill>
              </a:rPr>
              <a:t>The elections are every </a:t>
            </a:r>
            <a:r>
              <a:rPr lang="es-ES" sz="1500" b="1" i="1" dirty="0" smtClean="0">
                <a:solidFill>
                  <a:srgbClr val="FF0066"/>
                </a:solidFill>
              </a:rPr>
              <a:t>four years.</a:t>
            </a:r>
          </a:p>
          <a:p>
            <a:r>
              <a:rPr lang="es-ES" sz="1500" b="1" dirty="0" smtClean="0">
                <a:solidFill>
                  <a:srgbClr val="FF0066"/>
                </a:solidFill>
              </a:rPr>
              <a:t>·</a:t>
            </a:r>
            <a:r>
              <a:rPr lang="es-ES" sz="1500" dirty="0" smtClean="0">
                <a:solidFill>
                  <a:srgbClr val="FF0066"/>
                </a:solidFill>
              </a:rPr>
              <a:t> Before have elections politics </a:t>
            </a:r>
            <a:r>
              <a:rPr lang="es-ES" sz="1500" b="1" i="1" dirty="0" smtClean="0">
                <a:solidFill>
                  <a:srgbClr val="FF0066"/>
                </a:solidFill>
              </a:rPr>
              <a:t>campaingn.</a:t>
            </a:r>
          </a:p>
          <a:p>
            <a:r>
              <a:rPr lang="es-ES" sz="1500" b="1" dirty="0" smtClean="0">
                <a:solidFill>
                  <a:srgbClr val="FF0066"/>
                </a:solidFill>
              </a:rPr>
              <a:t>·</a:t>
            </a:r>
            <a:r>
              <a:rPr lang="es-ES" sz="1500" dirty="0" smtClean="0">
                <a:solidFill>
                  <a:srgbClr val="FF0066"/>
                </a:solidFill>
              </a:rPr>
              <a:t> People vote by </a:t>
            </a:r>
            <a:r>
              <a:rPr lang="es-ES" sz="1500" b="1" i="1" dirty="0" smtClean="0">
                <a:solidFill>
                  <a:srgbClr val="FF0066"/>
                </a:solidFill>
              </a:rPr>
              <a:t>secret ballot. </a:t>
            </a:r>
          </a:p>
          <a:p>
            <a:r>
              <a:rPr lang="es-ES" sz="1500" b="1" dirty="0" smtClean="0">
                <a:solidFill>
                  <a:srgbClr val="FF0066"/>
                </a:solidFill>
              </a:rPr>
              <a:t>· </a:t>
            </a:r>
            <a:r>
              <a:rPr lang="es-ES" sz="1500" dirty="0" smtClean="0">
                <a:solidFill>
                  <a:srgbClr val="FF0066"/>
                </a:solidFill>
              </a:rPr>
              <a:t>The Paty with the most votes win. </a:t>
            </a:r>
            <a:endParaRPr lang="es-ES" sz="1500" dirty="0">
              <a:solidFill>
                <a:srgbClr val="FF0066"/>
              </a:solidFill>
            </a:endParaRPr>
          </a:p>
        </p:txBody>
      </p:sp>
      <p:sp>
        <p:nvSpPr>
          <p:cNvPr id="21" name="CuadroTexto 20"/>
          <p:cNvSpPr txBox="1"/>
          <p:nvPr/>
        </p:nvSpPr>
        <p:spPr>
          <a:xfrm>
            <a:off x="9626931" y="2232561"/>
            <a:ext cx="2446316" cy="4478149"/>
          </a:xfrm>
          <a:prstGeom prst="rect">
            <a:avLst/>
          </a:prstGeom>
          <a:noFill/>
          <a:ln w="38100">
            <a:solidFill>
              <a:srgbClr val="FF0066"/>
            </a:solidFill>
            <a:prstDash val="dash"/>
          </a:ln>
        </p:spPr>
        <p:txBody>
          <a:bodyPr wrap="square" rtlCol="0">
            <a:spAutoFit/>
          </a:bodyPr>
          <a:lstStyle/>
          <a:p>
            <a:r>
              <a:rPr lang="es-ES" sz="1500" b="1" dirty="0" smtClean="0">
                <a:solidFill>
                  <a:srgbClr val="00B0F0"/>
                </a:solidFill>
              </a:rPr>
              <a:t>The Spanish monarchy</a:t>
            </a:r>
          </a:p>
          <a:p>
            <a:r>
              <a:rPr lang="es-ES" sz="1500" dirty="0" smtClean="0">
                <a:solidFill>
                  <a:srgbClr val="FF0066"/>
                </a:solidFill>
              </a:rPr>
              <a:t>Spain is  a parliamentary monachy, so the King or the queen is the </a:t>
            </a:r>
            <a:r>
              <a:rPr lang="es-ES" sz="1500" b="1" i="1" dirty="0" smtClean="0">
                <a:solidFill>
                  <a:srgbClr val="FF0066"/>
                </a:solidFill>
              </a:rPr>
              <a:t>Head of State.</a:t>
            </a:r>
          </a:p>
          <a:p>
            <a:r>
              <a:rPr lang="es-ES" sz="1500" dirty="0" smtClean="0">
                <a:solidFill>
                  <a:srgbClr val="FF0066"/>
                </a:solidFill>
              </a:rPr>
              <a:t>Parliament makes and approves laws.</a:t>
            </a:r>
          </a:p>
          <a:p>
            <a:r>
              <a:rPr lang="es-ES" sz="1500" b="1" i="1" dirty="0" smtClean="0">
                <a:solidFill>
                  <a:srgbClr val="FF0066"/>
                </a:solidFill>
              </a:rPr>
              <a:t>King Felipe VI </a:t>
            </a:r>
            <a:r>
              <a:rPr lang="es-ES" sz="1500" dirty="0" smtClean="0">
                <a:solidFill>
                  <a:srgbClr val="FF0066"/>
                </a:solidFill>
              </a:rPr>
              <a:t>doesn´t make any laws, he represents Spain in international relations. He´s also commander in chief of the Spanish Armed Forces.</a:t>
            </a:r>
          </a:p>
          <a:p>
            <a:r>
              <a:rPr lang="es-ES" sz="1500" dirty="0" smtClean="0">
                <a:solidFill>
                  <a:srgbClr val="FF0066"/>
                </a:solidFill>
              </a:rPr>
              <a:t>The first male firstborn child is the heir to the throne, but the Contitution also permits  a female heir if she don´t have any brothers so the heir to throne is </a:t>
            </a:r>
            <a:r>
              <a:rPr lang="es-ES" sz="1500" b="1" i="1" dirty="0" smtClean="0">
                <a:solidFill>
                  <a:srgbClr val="FF0066"/>
                </a:solidFill>
              </a:rPr>
              <a:t>the Princess of Asturias, Leonor.</a:t>
            </a:r>
            <a:endParaRPr lang="es-ES" sz="1500" b="1" i="1" dirty="0">
              <a:solidFill>
                <a:srgbClr val="FF0066"/>
              </a:solidFill>
            </a:endParaRPr>
          </a:p>
        </p:txBody>
      </p:sp>
    </p:spTree>
    <p:extLst>
      <p:ext uri="{BB962C8B-B14F-4D97-AF65-F5344CB8AC3E}">
        <p14:creationId xmlns:p14="http://schemas.microsoft.com/office/powerpoint/2010/main" val="228404254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675916" y="178131"/>
            <a:ext cx="1175657" cy="369332"/>
          </a:xfrm>
          <a:prstGeom prst="rect">
            <a:avLst/>
          </a:prstGeom>
          <a:noFill/>
        </p:spPr>
        <p:txBody>
          <a:bodyPr wrap="square" rtlCol="0">
            <a:spAutoFit/>
          </a:bodyPr>
          <a:lstStyle/>
          <a:p>
            <a:r>
              <a:rPr lang="es-ES" dirty="0" smtClean="0"/>
              <a:t>20/4/2020</a:t>
            </a:r>
            <a:endParaRPr lang="es-ES" dirty="0"/>
          </a:p>
        </p:txBody>
      </p:sp>
      <p:sp>
        <p:nvSpPr>
          <p:cNvPr id="5" name="CuadroTexto 4"/>
          <p:cNvSpPr txBox="1"/>
          <p:nvPr/>
        </p:nvSpPr>
        <p:spPr>
          <a:xfrm>
            <a:off x="225631" y="0"/>
            <a:ext cx="2090058" cy="369332"/>
          </a:xfrm>
          <a:prstGeom prst="rect">
            <a:avLst/>
          </a:prstGeom>
          <a:noFill/>
        </p:spPr>
        <p:txBody>
          <a:bodyPr wrap="square" rtlCol="0">
            <a:spAutoFit/>
          </a:bodyPr>
          <a:lstStyle/>
          <a:p>
            <a:r>
              <a:rPr lang="es-ES" dirty="0" smtClean="0">
                <a:solidFill>
                  <a:srgbClr val="FF0000"/>
                </a:solidFill>
              </a:rPr>
              <a:t>Pag 48</a:t>
            </a:r>
            <a:endParaRPr lang="es-ES" dirty="0">
              <a:solidFill>
                <a:srgbClr val="FF0000"/>
              </a:solidFill>
            </a:endParaRPr>
          </a:p>
        </p:txBody>
      </p:sp>
      <p:cxnSp>
        <p:nvCxnSpPr>
          <p:cNvPr id="8" name="Conector recto 7"/>
          <p:cNvCxnSpPr/>
          <p:nvPr/>
        </p:nvCxnSpPr>
        <p:spPr>
          <a:xfrm>
            <a:off x="5551715" y="1021984"/>
            <a:ext cx="17812" cy="1103699"/>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1151906" y="1472541"/>
            <a:ext cx="9239003" cy="23750"/>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1167748" y="1495016"/>
            <a:ext cx="7909" cy="606916"/>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10392879" y="1481160"/>
            <a:ext cx="7909" cy="606916"/>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19" name="Rectángulo redondeado 18"/>
          <p:cNvSpPr/>
          <p:nvPr/>
        </p:nvSpPr>
        <p:spPr>
          <a:xfrm>
            <a:off x="106879" y="2054431"/>
            <a:ext cx="2208809" cy="819398"/>
          </a:xfrm>
          <a:prstGeom prst="roundRect">
            <a:avLst/>
          </a:prstGeom>
          <a:gradFill flip="none" rotWithShape="1">
            <a:gsLst>
              <a:gs pos="0">
                <a:srgbClr val="5DB7D5">
                  <a:tint val="66000"/>
                  <a:satMod val="160000"/>
                </a:srgbClr>
              </a:gs>
              <a:gs pos="50000">
                <a:srgbClr val="5DB7D5">
                  <a:tint val="44500"/>
                  <a:satMod val="160000"/>
                </a:srgbClr>
              </a:gs>
              <a:gs pos="100000">
                <a:srgbClr val="5DB7D5">
                  <a:tint val="23500"/>
                  <a:satMod val="160000"/>
                </a:srgbClr>
              </a:gs>
            </a:gsLst>
            <a:lin ang="5400000" scaled="1"/>
            <a:tileRect/>
          </a:gradFill>
          <a:ln>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redondeado 19"/>
          <p:cNvSpPr/>
          <p:nvPr/>
        </p:nvSpPr>
        <p:spPr>
          <a:xfrm>
            <a:off x="9237009" y="2064329"/>
            <a:ext cx="2234557" cy="821376"/>
          </a:xfrm>
          <a:prstGeom prst="roundRect">
            <a:avLst/>
          </a:prstGeom>
          <a:gradFill flip="none" rotWithShape="1">
            <a:gsLst>
              <a:gs pos="0">
                <a:srgbClr val="5DB7D5">
                  <a:tint val="66000"/>
                  <a:satMod val="160000"/>
                </a:srgbClr>
              </a:gs>
              <a:gs pos="50000">
                <a:srgbClr val="5DB7D5">
                  <a:tint val="44500"/>
                  <a:satMod val="160000"/>
                </a:srgbClr>
              </a:gs>
              <a:gs pos="100000">
                <a:srgbClr val="5DB7D5">
                  <a:tint val="23500"/>
                  <a:satMod val="160000"/>
                </a:srgbClr>
              </a:gs>
            </a:gsLst>
            <a:lin ang="5400000" scaled="1"/>
            <a:tileRect/>
          </a:gradFill>
          <a:ln>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redondeado 20"/>
          <p:cNvSpPr/>
          <p:nvPr/>
        </p:nvSpPr>
        <p:spPr>
          <a:xfrm>
            <a:off x="4508659" y="2050476"/>
            <a:ext cx="2200899" cy="823353"/>
          </a:xfrm>
          <a:prstGeom prst="roundRect">
            <a:avLst/>
          </a:prstGeom>
          <a:gradFill flip="none" rotWithShape="1">
            <a:gsLst>
              <a:gs pos="0">
                <a:srgbClr val="5DB7D5">
                  <a:tint val="66000"/>
                  <a:satMod val="160000"/>
                </a:srgbClr>
              </a:gs>
              <a:gs pos="50000">
                <a:srgbClr val="5DB7D5">
                  <a:tint val="44500"/>
                  <a:satMod val="160000"/>
                </a:srgbClr>
              </a:gs>
              <a:gs pos="100000">
                <a:srgbClr val="5DB7D5">
                  <a:tint val="23500"/>
                  <a:satMod val="160000"/>
                </a:srgbClr>
              </a:gs>
            </a:gsLst>
            <a:lin ang="5400000" scaled="1"/>
            <a:tileRect/>
          </a:gradFill>
          <a:ln>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CuadroTexto 21"/>
          <p:cNvSpPr txBox="1"/>
          <p:nvPr/>
        </p:nvSpPr>
        <p:spPr>
          <a:xfrm>
            <a:off x="391886" y="2149434"/>
            <a:ext cx="1828800" cy="738664"/>
          </a:xfrm>
          <a:prstGeom prst="rect">
            <a:avLst/>
          </a:prstGeom>
          <a:noFill/>
        </p:spPr>
        <p:txBody>
          <a:bodyPr wrap="square" rtlCol="0">
            <a:spAutoFit/>
          </a:bodyPr>
          <a:lstStyle/>
          <a:p>
            <a:r>
              <a:rPr lang="es-ES" sz="2100" b="1" dirty="0" smtClean="0"/>
              <a:t>LEGISLATIVE</a:t>
            </a:r>
          </a:p>
          <a:p>
            <a:r>
              <a:rPr lang="es-ES" sz="2100" b="1" dirty="0"/>
              <a:t> </a:t>
            </a:r>
            <a:r>
              <a:rPr lang="es-ES" sz="2100" b="1" dirty="0" smtClean="0"/>
              <a:t>  POWER</a:t>
            </a:r>
            <a:endParaRPr lang="es-ES" sz="2100" b="1" dirty="0"/>
          </a:p>
        </p:txBody>
      </p:sp>
      <p:sp>
        <p:nvSpPr>
          <p:cNvPr id="23" name="CuadroTexto 22"/>
          <p:cNvSpPr txBox="1"/>
          <p:nvPr/>
        </p:nvSpPr>
        <p:spPr>
          <a:xfrm>
            <a:off x="4843149" y="2088080"/>
            <a:ext cx="1828800" cy="738664"/>
          </a:xfrm>
          <a:prstGeom prst="rect">
            <a:avLst/>
          </a:prstGeom>
          <a:noFill/>
        </p:spPr>
        <p:txBody>
          <a:bodyPr wrap="square" rtlCol="0">
            <a:spAutoFit/>
          </a:bodyPr>
          <a:lstStyle/>
          <a:p>
            <a:r>
              <a:rPr lang="es-ES" sz="2100" b="1" dirty="0" smtClean="0"/>
              <a:t>EXECUTIVE</a:t>
            </a:r>
          </a:p>
          <a:p>
            <a:r>
              <a:rPr lang="es-ES" sz="2100" b="1" dirty="0"/>
              <a:t> </a:t>
            </a:r>
            <a:r>
              <a:rPr lang="es-ES" sz="2100" b="1" dirty="0" smtClean="0"/>
              <a:t>   POWER</a:t>
            </a:r>
            <a:endParaRPr lang="es-ES" sz="2100" b="1" dirty="0"/>
          </a:p>
        </p:txBody>
      </p:sp>
      <p:sp>
        <p:nvSpPr>
          <p:cNvPr id="24" name="CuadroTexto 23"/>
          <p:cNvSpPr txBox="1"/>
          <p:nvPr/>
        </p:nvSpPr>
        <p:spPr>
          <a:xfrm>
            <a:off x="9733810" y="2064328"/>
            <a:ext cx="1828800" cy="738664"/>
          </a:xfrm>
          <a:prstGeom prst="rect">
            <a:avLst/>
          </a:prstGeom>
          <a:noFill/>
        </p:spPr>
        <p:txBody>
          <a:bodyPr wrap="square" rtlCol="0">
            <a:spAutoFit/>
          </a:bodyPr>
          <a:lstStyle/>
          <a:p>
            <a:r>
              <a:rPr lang="es-ES" sz="2100" b="1" dirty="0" smtClean="0"/>
              <a:t>JUDICIAL</a:t>
            </a:r>
          </a:p>
          <a:p>
            <a:r>
              <a:rPr lang="es-ES" sz="2100" b="1" dirty="0"/>
              <a:t> </a:t>
            </a:r>
            <a:r>
              <a:rPr lang="es-ES" sz="2100" b="1" dirty="0" smtClean="0"/>
              <a:t>POWER</a:t>
            </a:r>
            <a:endParaRPr lang="es-ES" sz="2100" b="1" dirty="0"/>
          </a:p>
        </p:txBody>
      </p:sp>
      <p:sp>
        <p:nvSpPr>
          <p:cNvPr id="25" name="Rectángulo redondeado 24"/>
          <p:cNvSpPr/>
          <p:nvPr/>
        </p:nvSpPr>
        <p:spPr>
          <a:xfrm>
            <a:off x="3942608" y="546264"/>
            <a:ext cx="3206338" cy="475013"/>
          </a:xfrm>
          <a:prstGeom prst="roundRect">
            <a:avLst/>
          </a:prstGeom>
          <a:solidFill>
            <a:srgbClr val="4CADD0"/>
          </a:solidFill>
          <a:ln>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CuadroTexto 25"/>
          <p:cNvSpPr txBox="1"/>
          <p:nvPr/>
        </p:nvSpPr>
        <p:spPr>
          <a:xfrm>
            <a:off x="4168239" y="558141"/>
            <a:ext cx="3040083" cy="461665"/>
          </a:xfrm>
          <a:prstGeom prst="rect">
            <a:avLst/>
          </a:prstGeom>
          <a:noFill/>
        </p:spPr>
        <p:txBody>
          <a:bodyPr wrap="square" rtlCol="0">
            <a:spAutoFit/>
          </a:bodyPr>
          <a:lstStyle/>
          <a:p>
            <a:r>
              <a:rPr lang="es-ES" sz="2400" dirty="0" smtClean="0">
                <a:solidFill>
                  <a:schemeClr val="bg1"/>
                </a:solidFill>
                <a:effectLst>
                  <a:outerShdw blurRad="38100" dist="38100" dir="2700000" algn="tl">
                    <a:srgbClr val="000000">
                      <a:alpha val="43137"/>
                    </a:srgbClr>
                  </a:outerShdw>
                </a:effectLst>
              </a:rPr>
              <a:t>DIVISION OF POWER</a:t>
            </a:r>
            <a:endParaRPr lang="es-ES" sz="2400" dirty="0">
              <a:solidFill>
                <a:schemeClr val="bg1"/>
              </a:solidFill>
              <a:effectLst>
                <a:outerShdw blurRad="38100" dist="38100" dir="2700000" algn="tl">
                  <a:srgbClr val="000000">
                    <a:alpha val="43137"/>
                  </a:srgbClr>
                </a:outerShdw>
              </a:effectLst>
            </a:endParaRPr>
          </a:p>
        </p:txBody>
      </p:sp>
      <p:cxnSp>
        <p:nvCxnSpPr>
          <p:cNvPr id="35" name="Conector recto 34"/>
          <p:cNvCxnSpPr/>
          <p:nvPr/>
        </p:nvCxnSpPr>
        <p:spPr>
          <a:xfrm flipV="1">
            <a:off x="294904" y="3325093"/>
            <a:ext cx="2519548" cy="9896"/>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a:off x="318658" y="334685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a:off x="2786743" y="333300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40" name="Rectángulo redondeado 39"/>
          <p:cNvSpPr/>
          <p:nvPr/>
        </p:nvSpPr>
        <p:spPr>
          <a:xfrm>
            <a:off x="0" y="3788229"/>
            <a:ext cx="1151906" cy="522513"/>
          </a:xfrm>
          <a:prstGeom prst="roundRect">
            <a:avLst/>
          </a:prstGeom>
          <a:solidFill>
            <a:srgbClr val="F9F9F9"/>
          </a:solidFill>
          <a:ln w="19050">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redondeado 43"/>
          <p:cNvSpPr/>
          <p:nvPr/>
        </p:nvSpPr>
        <p:spPr>
          <a:xfrm>
            <a:off x="0" y="4724403"/>
            <a:ext cx="1151906" cy="522513"/>
          </a:xfrm>
          <a:prstGeom prst="roundRect">
            <a:avLst/>
          </a:prstGeom>
          <a:solidFill>
            <a:schemeClr val="bg1"/>
          </a:solidFill>
          <a:ln w="19050">
            <a:solidFill>
              <a:srgbClr val="5DB7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redondeado 44"/>
          <p:cNvSpPr/>
          <p:nvPr/>
        </p:nvSpPr>
        <p:spPr>
          <a:xfrm>
            <a:off x="2347356" y="4758047"/>
            <a:ext cx="1151906" cy="522513"/>
          </a:xfrm>
          <a:prstGeom prst="roundRect">
            <a:avLst/>
          </a:prstGeom>
          <a:solidFill>
            <a:schemeClr val="bg1"/>
          </a:solidFill>
          <a:ln w="19050">
            <a:solidFill>
              <a:srgbClr val="5DB7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redondeado 45"/>
          <p:cNvSpPr/>
          <p:nvPr/>
        </p:nvSpPr>
        <p:spPr>
          <a:xfrm>
            <a:off x="2262250" y="3770417"/>
            <a:ext cx="1151906" cy="522513"/>
          </a:xfrm>
          <a:prstGeom prst="roundRect">
            <a:avLst/>
          </a:prstGeom>
          <a:solidFill>
            <a:srgbClr val="F9F9F9"/>
          </a:solidFill>
          <a:ln w="19050">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CuadroTexto 50"/>
          <p:cNvSpPr txBox="1"/>
          <p:nvPr/>
        </p:nvSpPr>
        <p:spPr>
          <a:xfrm>
            <a:off x="0" y="3823854"/>
            <a:ext cx="1187532" cy="415498"/>
          </a:xfrm>
          <a:prstGeom prst="rect">
            <a:avLst/>
          </a:prstGeom>
          <a:noFill/>
        </p:spPr>
        <p:txBody>
          <a:bodyPr wrap="square" rtlCol="0">
            <a:spAutoFit/>
          </a:bodyPr>
          <a:lstStyle/>
          <a:p>
            <a:r>
              <a:rPr lang="es-ES" sz="2100" dirty="0" smtClean="0"/>
              <a:t>Congress</a:t>
            </a:r>
            <a:endParaRPr lang="es-ES" sz="2100" dirty="0"/>
          </a:p>
        </p:txBody>
      </p:sp>
      <p:sp>
        <p:nvSpPr>
          <p:cNvPr id="52" name="CuadroTexto 51"/>
          <p:cNvSpPr txBox="1"/>
          <p:nvPr/>
        </p:nvSpPr>
        <p:spPr>
          <a:xfrm>
            <a:off x="0" y="4771909"/>
            <a:ext cx="1187532" cy="415498"/>
          </a:xfrm>
          <a:prstGeom prst="rect">
            <a:avLst/>
          </a:prstGeom>
          <a:noFill/>
        </p:spPr>
        <p:txBody>
          <a:bodyPr wrap="square" rtlCol="0">
            <a:spAutoFit/>
          </a:bodyPr>
          <a:lstStyle/>
          <a:p>
            <a:r>
              <a:rPr lang="es-ES" sz="2100" dirty="0" smtClean="0"/>
              <a:t>deputies</a:t>
            </a:r>
            <a:endParaRPr lang="es-ES" sz="2100" dirty="0"/>
          </a:p>
        </p:txBody>
      </p:sp>
      <p:sp>
        <p:nvSpPr>
          <p:cNvPr id="53" name="CuadroTexto 52"/>
          <p:cNvSpPr txBox="1"/>
          <p:nvPr/>
        </p:nvSpPr>
        <p:spPr>
          <a:xfrm>
            <a:off x="2396840" y="3857503"/>
            <a:ext cx="1187532" cy="415498"/>
          </a:xfrm>
          <a:prstGeom prst="rect">
            <a:avLst/>
          </a:prstGeom>
          <a:noFill/>
        </p:spPr>
        <p:txBody>
          <a:bodyPr wrap="square" rtlCol="0">
            <a:spAutoFit/>
          </a:bodyPr>
          <a:lstStyle/>
          <a:p>
            <a:r>
              <a:rPr lang="es-ES" sz="2100" dirty="0" smtClean="0"/>
              <a:t>Senate</a:t>
            </a:r>
            <a:endParaRPr lang="es-ES" sz="2100" dirty="0"/>
          </a:p>
        </p:txBody>
      </p:sp>
      <p:sp>
        <p:nvSpPr>
          <p:cNvPr id="54" name="CuadroTexto 53"/>
          <p:cNvSpPr txBox="1"/>
          <p:nvPr/>
        </p:nvSpPr>
        <p:spPr>
          <a:xfrm>
            <a:off x="2325584" y="4771903"/>
            <a:ext cx="1187532" cy="415498"/>
          </a:xfrm>
          <a:prstGeom prst="rect">
            <a:avLst/>
          </a:prstGeom>
          <a:noFill/>
        </p:spPr>
        <p:txBody>
          <a:bodyPr wrap="square" rtlCol="0">
            <a:spAutoFit/>
          </a:bodyPr>
          <a:lstStyle/>
          <a:p>
            <a:r>
              <a:rPr lang="es-ES" sz="2100" dirty="0" smtClean="0"/>
              <a:t>senators</a:t>
            </a:r>
            <a:endParaRPr lang="es-ES" sz="2100" dirty="0"/>
          </a:p>
        </p:txBody>
      </p:sp>
      <p:cxnSp>
        <p:nvCxnSpPr>
          <p:cNvPr id="55" name="Conector recto 54"/>
          <p:cNvCxnSpPr/>
          <p:nvPr/>
        </p:nvCxnSpPr>
        <p:spPr>
          <a:xfrm>
            <a:off x="5579414" y="288372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56" name="Rectángulo redondeado 55"/>
          <p:cNvSpPr/>
          <p:nvPr/>
        </p:nvSpPr>
        <p:spPr>
          <a:xfrm>
            <a:off x="4629389" y="3334989"/>
            <a:ext cx="1913914" cy="536368"/>
          </a:xfrm>
          <a:prstGeom prst="roundRect">
            <a:avLst/>
          </a:prstGeom>
          <a:solidFill>
            <a:srgbClr val="F9F9F9"/>
          </a:solidFill>
          <a:ln w="19050">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CuadroTexto 56"/>
          <p:cNvSpPr txBox="1"/>
          <p:nvPr/>
        </p:nvSpPr>
        <p:spPr>
          <a:xfrm>
            <a:off x="4809507" y="3360717"/>
            <a:ext cx="1698172" cy="415498"/>
          </a:xfrm>
          <a:prstGeom prst="rect">
            <a:avLst/>
          </a:prstGeom>
          <a:noFill/>
        </p:spPr>
        <p:txBody>
          <a:bodyPr wrap="square" rtlCol="0">
            <a:spAutoFit/>
          </a:bodyPr>
          <a:lstStyle/>
          <a:p>
            <a:r>
              <a:rPr lang="es-ES" sz="2100" dirty="0" smtClean="0"/>
              <a:t>Government</a:t>
            </a:r>
            <a:endParaRPr lang="es-ES" sz="2100" dirty="0"/>
          </a:p>
        </p:txBody>
      </p:sp>
      <p:cxnSp>
        <p:nvCxnSpPr>
          <p:cNvPr id="58" name="Conector recto 57"/>
          <p:cNvCxnSpPr/>
          <p:nvPr/>
        </p:nvCxnSpPr>
        <p:spPr>
          <a:xfrm>
            <a:off x="5601187" y="3879279"/>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59" name="Rectángulo redondeado 58"/>
          <p:cNvSpPr/>
          <p:nvPr/>
        </p:nvSpPr>
        <p:spPr>
          <a:xfrm>
            <a:off x="4627411" y="4235534"/>
            <a:ext cx="1913914" cy="536368"/>
          </a:xfrm>
          <a:prstGeom prst="roundRect">
            <a:avLst/>
          </a:prstGeom>
          <a:solidFill>
            <a:schemeClr val="bg1"/>
          </a:solidFill>
          <a:ln w="19050">
            <a:solidFill>
              <a:srgbClr val="5DB7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CuadroTexto 59"/>
          <p:cNvSpPr txBox="1"/>
          <p:nvPr/>
        </p:nvSpPr>
        <p:spPr>
          <a:xfrm>
            <a:off x="4748150" y="4273137"/>
            <a:ext cx="2115787" cy="415498"/>
          </a:xfrm>
          <a:prstGeom prst="rect">
            <a:avLst/>
          </a:prstGeom>
          <a:noFill/>
        </p:spPr>
        <p:txBody>
          <a:bodyPr wrap="square" rtlCol="0">
            <a:spAutoFit/>
          </a:bodyPr>
          <a:lstStyle/>
          <a:p>
            <a:r>
              <a:rPr lang="es-ES" sz="2100" dirty="0" smtClean="0"/>
              <a:t>Prime Minister</a:t>
            </a:r>
            <a:endParaRPr lang="es-ES" sz="2100" dirty="0"/>
          </a:p>
        </p:txBody>
      </p:sp>
      <p:cxnSp>
        <p:nvCxnSpPr>
          <p:cNvPr id="61" name="Conector recto 60"/>
          <p:cNvCxnSpPr/>
          <p:nvPr/>
        </p:nvCxnSpPr>
        <p:spPr>
          <a:xfrm>
            <a:off x="5634837" y="4756073"/>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62" name="Rectángulo redondeado 61"/>
          <p:cNvSpPr/>
          <p:nvPr/>
        </p:nvSpPr>
        <p:spPr>
          <a:xfrm>
            <a:off x="4696686" y="5195457"/>
            <a:ext cx="1913914" cy="536368"/>
          </a:xfrm>
          <a:prstGeom prst="roundRect">
            <a:avLst/>
          </a:prstGeom>
          <a:solidFill>
            <a:schemeClr val="bg1"/>
          </a:solidFill>
          <a:ln w="19050">
            <a:solidFill>
              <a:srgbClr val="5DB7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CuadroTexto 62"/>
          <p:cNvSpPr txBox="1"/>
          <p:nvPr/>
        </p:nvSpPr>
        <p:spPr>
          <a:xfrm>
            <a:off x="5066804" y="5233062"/>
            <a:ext cx="2115787" cy="415498"/>
          </a:xfrm>
          <a:prstGeom prst="rect">
            <a:avLst/>
          </a:prstGeom>
          <a:noFill/>
        </p:spPr>
        <p:txBody>
          <a:bodyPr wrap="square" rtlCol="0">
            <a:spAutoFit/>
          </a:bodyPr>
          <a:lstStyle/>
          <a:p>
            <a:r>
              <a:rPr lang="es-ES" sz="2100" dirty="0" smtClean="0"/>
              <a:t>Ministers</a:t>
            </a:r>
            <a:endParaRPr lang="es-ES" sz="2100" dirty="0"/>
          </a:p>
        </p:txBody>
      </p:sp>
      <p:cxnSp>
        <p:nvCxnSpPr>
          <p:cNvPr id="64" name="Conector recto 63"/>
          <p:cNvCxnSpPr/>
          <p:nvPr/>
        </p:nvCxnSpPr>
        <p:spPr>
          <a:xfrm>
            <a:off x="10351311" y="289362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a:off x="1195446" y="286987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67" name="Conector recto 66"/>
          <p:cNvCxnSpPr/>
          <p:nvPr/>
        </p:nvCxnSpPr>
        <p:spPr>
          <a:xfrm>
            <a:off x="374070" y="4281061"/>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a:off x="2830285" y="431470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69" name="Conector recto 68"/>
          <p:cNvCxnSpPr/>
          <p:nvPr/>
        </p:nvCxnSpPr>
        <p:spPr>
          <a:xfrm flipV="1">
            <a:off x="9128149" y="3346868"/>
            <a:ext cx="2519548" cy="9896"/>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70" name="Conector recto 69"/>
          <p:cNvCxnSpPr/>
          <p:nvPr/>
        </p:nvCxnSpPr>
        <p:spPr>
          <a:xfrm>
            <a:off x="9140028" y="3344877"/>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71" name="Conector recto 70"/>
          <p:cNvCxnSpPr/>
          <p:nvPr/>
        </p:nvCxnSpPr>
        <p:spPr>
          <a:xfrm>
            <a:off x="11631864" y="3366649"/>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74" name="Rectángulo redondeado 73"/>
          <p:cNvSpPr/>
          <p:nvPr/>
        </p:nvSpPr>
        <p:spPr>
          <a:xfrm>
            <a:off x="8514609" y="3772397"/>
            <a:ext cx="1484414" cy="526471"/>
          </a:xfrm>
          <a:prstGeom prst="roundRect">
            <a:avLst/>
          </a:prstGeom>
          <a:solidFill>
            <a:srgbClr val="F9F9F9"/>
          </a:solidFill>
          <a:ln w="19050">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5" name="Rectángulo redondeado 74"/>
          <p:cNvSpPr/>
          <p:nvPr/>
        </p:nvSpPr>
        <p:spPr>
          <a:xfrm>
            <a:off x="10616541" y="3784272"/>
            <a:ext cx="1575460" cy="536368"/>
          </a:xfrm>
          <a:prstGeom prst="roundRect">
            <a:avLst/>
          </a:prstGeom>
          <a:solidFill>
            <a:srgbClr val="F9F9F9"/>
          </a:solidFill>
          <a:ln w="19050">
            <a:solidFill>
              <a:srgbClr val="5DB7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8" name="CuadroTexto 77"/>
          <p:cNvSpPr txBox="1"/>
          <p:nvPr/>
        </p:nvSpPr>
        <p:spPr>
          <a:xfrm>
            <a:off x="8467105" y="3847606"/>
            <a:ext cx="1840675" cy="369332"/>
          </a:xfrm>
          <a:prstGeom prst="rect">
            <a:avLst/>
          </a:prstGeom>
          <a:noFill/>
        </p:spPr>
        <p:txBody>
          <a:bodyPr wrap="square" rtlCol="0">
            <a:spAutoFit/>
          </a:bodyPr>
          <a:lstStyle/>
          <a:p>
            <a:r>
              <a:rPr lang="es-ES" dirty="0" smtClean="0"/>
              <a:t>Supreme Court</a:t>
            </a:r>
            <a:endParaRPr lang="es-ES" dirty="0"/>
          </a:p>
        </p:txBody>
      </p:sp>
      <p:sp>
        <p:nvSpPr>
          <p:cNvPr id="79" name="Rectángulo redondeado 78"/>
          <p:cNvSpPr/>
          <p:nvPr/>
        </p:nvSpPr>
        <p:spPr>
          <a:xfrm>
            <a:off x="9144001" y="5090558"/>
            <a:ext cx="2719450" cy="536368"/>
          </a:xfrm>
          <a:prstGeom prst="roundRect">
            <a:avLst/>
          </a:prstGeom>
          <a:solidFill>
            <a:schemeClr val="bg1"/>
          </a:solidFill>
          <a:ln w="19050">
            <a:solidFill>
              <a:srgbClr val="5DB7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p:cNvSpPr txBox="1"/>
          <p:nvPr/>
        </p:nvSpPr>
        <p:spPr>
          <a:xfrm>
            <a:off x="10602684" y="3726874"/>
            <a:ext cx="1840675" cy="646331"/>
          </a:xfrm>
          <a:prstGeom prst="rect">
            <a:avLst/>
          </a:prstGeom>
          <a:noFill/>
        </p:spPr>
        <p:txBody>
          <a:bodyPr wrap="square" rtlCol="0">
            <a:spAutoFit/>
          </a:bodyPr>
          <a:lstStyle/>
          <a:p>
            <a:r>
              <a:rPr lang="es-ES" dirty="0" smtClean="0"/>
              <a:t>Constitutional Court</a:t>
            </a:r>
            <a:endParaRPr lang="es-ES" dirty="0"/>
          </a:p>
        </p:txBody>
      </p:sp>
      <p:cxnSp>
        <p:nvCxnSpPr>
          <p:cNvPr id="81" name="Conector recto 80"/>
          <p:cNvCxnSpPr/>
          <p:nvPr/>
        </p:nvCxnSpPr>
        <p:spPr>
          <a:xfrm>
            <a:off x="9173674" y="4281048"/>
            <a:ext cx="29703" cy="504708"/>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82" name="Conector recto 81"/>
          <p:cNvCxnSpPr/>
          <p:nvPr/>
        </p:nvCxnSpPr>
        <p:spPr>
          <a:xfrm>
            <a:off x="11641762" y="4326568"/>
            <a:ext cx="11875" cy="427513"/>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83" name="Conector recto 82"/>
          <p:cNvCxnSpPr/>
          <p:nvPr/>
        </p:nvCxnSpPr>
        <p:spPr>
          <a:xfrm flipV="1">
            <a:off x="9173673" y="4758050"/>
            <a:ext cx="2519548" cy="9896"/>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cxnSp>
        <p:nvCxnSpPr>
          <p:cNvPr id="85" name="Conector recto 84"/>
          <p:cNvCxnSpPr/>
          <p:nvPr/>
        </p:nvCxnSpPr>
        <p:spPr>
          <a:xfrm>
            <a:off x="10474036" y="4797631"/>
            <a:ext cx="9897" cy="283029"/>
          </a:xfrm>
          <a:prstGeom prst="line">
            <a:avLst/>
          </a:prstGeom>
          <a:ln w="38100">
            <a:solidFill>
              <a:srgbClr val="5DB7D5"/>
            </a:solidFill>
          </a:ln>
        </p:spPr>
        <p:style>
          <a:lnRef idx="1">
            <a:schemeClr val="accent1"/>
          </a:lnRef>
          <a:fillRef idx="0">
            <a:schemeClr val="accent1"/>
          </a:fillRef>
          <a:effectRef idx="0">
            <a:schemeClr val="accent1"/>
          </a:effectRef>
          <a:fontRef idx="minor">
            <a:schemeClr val="tx1"/>
          </a:fontRef>
        </p:style>
      </p:cxnSp>
      <p:sp>
        <p:nvSpPr>
          <p:cNvPr id="87" name="CuadroTexto 86"/>
          <p:cNvSpPr txBox="1"/>
          <p:nvPr/>
        </p:nvSpPr>
        <p:spPr>
          <a:xfrm>
            <a:off x="9227128" y="5142016"/>
            <a:ext cx="2857994" cy="415498"/>
          </a:xfrm>
          <a:prstGeom prst="rect">
            <a:avLst/>
          </a:prstGeom>
          <a:noFill/>
        </p:spPr>
        <p:txBody>
          <a:bodyPr wrap="square" rtlCol="0">
            <a:spAutoFit/>
          </a:bodyPr>
          <a:lstStyle/>
          <a:p>
            <a:r>
              <a:rPr lang="es-ES" sz="2100" dirty="0"/>
              <a:t>j</a:t>
            </a:r>
            <a:r>
              <a:rPr lang="es-ES" sz="2100" dirty="0" smtClean="0"/>
              <a:t>udges and magistrates</a:t>
            </a:r>
            <a:endParaRPr lang="es-ES" sz="2100" dirty="0"/>
          </a:p>
        </p:txBody>
      </p:sp>
    </p:spTree>
    <p:extLst>
      <p:ext uri="{BB962C8B-B14F-4D97-AF65-F5344CB8AC3E}">
        <p14:creationId xmlns:p14="http://schemas.microsoft.com/office/powerpoint/2010/main" val="399692088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675916" y="178131"/>
            <a:ext cx="1175657" cy="369332"/>
          </a:xfrm>
          <a:prstGeom prst="rect">
            <a:avLst/>
          </a:prstGeom>
          <a:noFill/>
        </p:spPr>
        <p:txBody>
          <a:bodyPr wrap="square" rtlCol="0">
            <a:spAutoFit/>
          </a:bodyPr>
          <a:lstStyle/>
          <a:p>
            <a:r>
              <a:rPr lang="es-ES" dirty="0" smtClean="0"/>
              <a:t>20/4/2020</a:t>
            </a:r>
            <a:endParaRPr lang="es-ES" dirty="0"/>
          </a:p>
        </p:txBody>
      </p:sp>
      <p:sp>
        <p:nvSpPr>
          <p:cNvPr id="5" name="CuadroTexto 4"/>
          <p:cNvSpPr txBox="1"/>
          <p:nvPr/>
        </p:nvSpPr>
        <p:spPr>
          <a:xfrm>
            <a:off x="368135" y="0"/>
            <a:ext cx="4037610" cy="369332"/>
          </a:xfrm>
          <a:prstGeom prst="rect">
            <a:avLst/>
          </a:prstGeom>
          <a:noFill/>
        </p:spPr>
        <p:txBody>
          <a:bodyPr wrap="square" rtlCol="0">
            <a:spAutoFit/>
          </a:bodyPr>
          <a:lstStyle/>
          <a:p>
            <a:r>
              <a:rPr lang="es-ES" dirty="0" smtClean="0">
                <a:solidFill>
                  <a:srgbClr val="FF0000"/>
                </a:solidFill>
              </a:rPr>
              <a:t>Pag 48</a:t>
            </a:r>
            <a:endParaRPr lang="es-ES" dirty="0">
              <a:solidFill>
                <a:srgbClr val="FF0000"/>
              </a:solidFill>
            </a:endParaRPr>
          </a:p>
        </p:txBody>
      </p:sp>
      <p:sp>
        <p:nvSpPr>
          <p:cNvPr id="6" name="CuadroTexto 5"/>
          <p:cNvSpPr txBox="1"/>
          <p:nvPr/>
        </p:nvSpPr>
        <p:spPr>
          <a:xfrm>
            <a:off x="546266" y="273133"/>
            <a:ext cx="9500259" cy="646331"/>
          </a:xfrm>
          <a:prstGeom prst="rect">
            <a:avLst/>
          </a:prstGeom>
          <a:noFill/>
        </p:spPr>
        <p:txBody>
          <a:bodyPr wrap="square" rtlCol="0">
            <a:spAutoFit/>
          </a:bodyPr>
          <a:lstStyle/>
          <a:p>
            <a:r>
              <a:rPr lang="es-ES" sz="3600" b="1" i="1" dirty="0" smtClean="0">
                <a:solidFill>
                  <a:srgbClr val="FF0066"/>
                </a:solidFill>
              </a:rPr>
              <a:t>Names of Ministers and their Ministers</a:t>
            </a:r>
            <a:endParaRPr lang="es-ES" sz="3600" b="1" i="1" dirty="0">
              <a:solidFill>
                <a:srgbClr val="FF0066"/>
              </a:solidFill>
            </a:endParaRPr>
          </a:p>
        </p:txBody>
      </p:sp>
      <p:sp>
        <p:nvSpPr>
          <p:cNvPr id="7" name="CuadroTexto 6"/>
          <p:cNvSpPr txBox="1"/>
          <p:nvPr/>
        </p:nvSpPr>
        <p:spPr>
          <a:xfrm>
            <a:off x="748145" y="807522"/>
            <a:ext cx="7612084" cy="2031325"/>
          </a:xfrm>
          <a:prstGeom prst="rect">
            <a:avLst/>
          </a:prstGeom>
          <a:noFill/>
        </p:spPr>
        <p:txBody>
          <a:bodyPr wrap="square" rtlCol="0">
            <a:spAutoFit/>
          </a:bodyPr>
          <a:lstStyle/>
          <a:p>
            <a:r>
              <a:rPr lang="es-ES" i="1" dirty="0" smtClean="0">
                <a:solidFill>
                  <a:schemeClr val="accent1">
                    <a:lumMod val="75000"/>
                  </a:schemeClr>
                </a:solidFill>
              </a:rPr>
              <a:t>-</a:t>
            </a:r>
            <a:r>
              <a:rPr lang="es-ES" i="1" dirty="0" smtClean="0"/>
              <a:t> </a:t>
            </a:r>
            <a:r>
              <a:rPr lang="es-ES" i="1" dirty="0" smtClean="0">
                <a:solidFill>
                  <a:schemeClr val="accent1">
                    <a:lumMod val="75000"/>
                  </a:schemeClr>
                </a:solidFill>
              </a:rPr>
              <a:t>Carmen Calvo                  Justice</a:t>
            </a:r>
          </a:p>
          <a:p>
            <a:r>
              <a:rPr lang="es-ES" i="1" dirty="0" smtClean="0">
                <a:solidFill>
                  <a:schemeClr val="accent1">
                    <a:lumMod val="75000"/>
                  </a:schemeClr>
                </a:solidFill>
              </a:rPr>
              <a:t>- Pablo Iglesias                    Equality</a:t>
            </a:r>
          </a:p>
          <a:p>
            <a:r>
              <a:rPr lang="es-ES" i="1" dirty="0" smtClean="0">
                <a:solidFill>
                  <a:schemeClr val="accent1">
                    <a:lumMod val="75000"/>
                  </a:schemeClr>
                </a:solidFill>
              </a:rPr>
              <a:t>- Nadia Calviño                    Economy and business</a:t>
            </a:r>
          </a:p>
          <a:p>
            <a:r>
              <a:rPr lang="es-ES" i="1" dirty="0" smtClean="0">
                <a:solidFill>
                  <a:schemeClr val="accent1">
                    <a:lumMod val="75000"/>
                  </a:schemeClr>
                </a:solidFill>
              </a:rPr>
              <a:t>- Teresa Ribera                    </a:t>
            </a:r>
            <a:r>
              <a:rPr lang="en-US" i="1" dirty="0">
                <a:solidFill>
                  <a:schemeClr val="accent1">
                    <a:lumMod val="75000"/>
                  </a:schemeClr>
                </a:solidFill>
              </a:rPr>
              <a:t>Ecological Transition and the Demographic </a:t>
            </a:r>
            <a:r>
              <a:rPr lang="en-US" i="1" dirty="0" smtClean="0">
                <a:solidFill>
                  <a:schemeClr val="accent1">
                    <a:lumMod val="75000"/>
                  </a:schemeClr>
                </a:solidFill>
              </a:rPr>
              <a:t>Challenge</a:t>
            </a:r>
          </a:p>
          <a:p>
            <a:r>
              <a:rPr lang="en-US" i="1" dirty="0" smtClean="0">
                <a:solidFill>
                  <a:schemeClr val="accent1">
                    <a:lumMod val="75000"/>
                  </a:schemeClr>
                </a:solidFill>
              </a:rPr>
              <a:t>- María Jesús Montero       Estate</a:t>
            </a:r>
          </a:p>
          <a:p>
            <a:r>
              <a:rPr lang="es-ES" i="1" dirty="0" smtClean="0">
                <a:solidFill>
                  <a:schemeClr val="accent1">
                    <a:lumMod val="75000"/>
                  </a:schemeClr>
                </a:solidFill>
              </a:rPr>
              <a:t>- Isabel Celaá                       </a:t>
            </a:r>
            <a:r>
              <a:rPr lang="es-ES" b="1" i="1" dirty="0">
                <a:solidFill>
                  <a:schemeClr val="accent1">
                    <a:lumMod val="75000"/>
                  </a:schemeClr>
                </a:solidFill>
              </a:rPr>
              <a:t> </a:t>
            </a:r>
            <a:r>
              <a:rPr lang="es-ES" i="1" dirty="0" smtClean="0">
                <a:solidFill>
                  <a:schemeClr val="accent1">
                    <a:lumMod val="75000"/>
                  </a:schemeClr>
                </a:solidFill>
              </a:rPr>
              <a:t>Education</a:t>
            </a:r>
          </a:p>
          <a:p>
            <a:r>
              <a:rPr lang="es-ES" i="1" dirty="0" smtClean="0">
                <a:solidFill>
                  <a:schemeClr val="accent1">
                    <a:lumMod val="75000"/>
                  </a:schemeClr>
                </a:solidFill>
              </a:rPr>
              <a:t>- Pedro Duque                      Science</a:t>
            </a:r>
          </a:p>
        </p:txBody>
      </p:sp>
      <p:sp>
        <p:nvSpPr>
          <p:cNvPr id="8" name="CuadroTexto 7"/>
          <p:cNvSpPr txBox="1"/>
          <p:nvPr/>
        </p:nvSpPr>
        <p:spPr>
          <a:xfrm>
            <a:off x="641267" y="2719449"/>
            <a:ext cx="6816437" cy="3693319"/>
          </a:xfrm>
          <a:prstGeom prst="rect">
            <a:avLst/>
          </a:prstGeom>
          <a:noFill/>
        </p:spPr>
        <p:txBody>
          <a:bodyPr wrap="square" rtlCol="0">
            <a:spAutoFit/>
          </a:bodyPr>
          <a:lstStyle/>
          <a:p>
            <a:r>
              <a:rPr lang="es-ES" i="1" dirty="0" smtClean="0">
                <a:solidFill>
                  <a:schemeClr val="accent1">
                    <a:lumMod val="75000"/>
                  </a:schemeClr>
                </a:solidFill>
              </a:rPr>
              <a:t>- José Luis Ábalos                Transport, movility and urban agenda.</a:t>
            </a:r>
          </a:p>
          <a:p>
            <a:r>
              <a:rPr lang="es-ES" i="1" dirty="0" smtClean="0">
                <a:solidFill>
                  <a:schemeClr val="accent1">
                    <a:lumMod val="75000"/>
                  </a:schemeClr>
                </a:solidFill>
              </a:rPr>
              <a:t>- Fernando Grande-Marlaska     Inside</a:t>
            </a:r>
          </a:p>
          <a:p>
            <a:r>
              <a:rPr lang="es-ES" i="1" dirty="0" smtClean="0">
                <a:solidFill>
                  <a:schemeClr val="accent1">
                    <a:lumMod val="75000"/>
                  </a:schemeClr>
                </a:solidFill>
              </a:rPr>
              <a:t>- Reyes Maroto                     Industry</a:t>
            </a:r>
          </a:p>
          <a:p>
            <a:r>
              <a:rPr lang="es-ES" i="1" dirty="0" smtClean="0">
                <a:solidFill>
                  <a:schemeClr val="accent1">
                    <a:lumMod val="75000"/>
                  </a:schemeClr>
                </a:solidFill>
              </a:rPr>
              <a:t>- Arancha González Laya             Foreing</a:t>
            </a:r>
          </a:p>
          <a:p>
            <a:r>
              <a:rPr lang="es-ES" i="1" dirty="0" smtClean="0">
                <a:solidFill>
                  <a:schemeClr val="accent1">
                    <a:lumMod val="75000"/>
                  </a:schemeClr>
                </a:solidFill>
              </a:rPr>
              <a:t>- Margarita Robles                Defense</a:t>
            </a:r>
          </a:p>
          <a:p>
            <a:r>
              <a:rPr lang="es-ES" i="1" dirty="0" smtClean="0">
                <a:solidFill>
                  <a:schemeClr val="accent1">
                    <a:lumMod val="75000"/>
                  </a:schemeClr>
                </a:solidFill>
              </a:rPr>
              <a:t>- José Luis Escrivá                 Social Security, Inclusion and Migrations</a:t>
            </a:r>
          </a:p>
          <a:p>
            <a:r>
              <a:rPr lang="es-ES" i="1" dirty="0" smtClean="0">
                <a:solidFill>
                  <a:schemeClr val="accent1">
                    <a:lumMod val="75000"/>
                  </a:schemeClr>
                </a:solidFill>
              </a:rPr>
              <a:t>- Luis Planas                          Agriculture, fishing and food</a:t>
            </a:r>
          </a:p>
          <a:p>
            <a:r>
              <a:rPr lang="es-ES" i="1" dirty="0" smtClean="0">
                <a:solidFill>
                  <a:schemeClr val="accent1">
                    <a:lumMod val="75000"/>
                  </a:schemeClr>
                </a:solidFill>
              </a:rPr>
              <a:t>- Salvador Illa                        Health</a:t>
            </a:r>
          </a:p>
          <a:p>
            <a:r>
              <a:rPr lang="es-ES" i="1" dirty="0" smtClean="0">
                <a:solidFill>
                  <a:schemeClr val="accent1">
                    <a:lumMod val="75000"/>
                  </a:schemeClr>
                </a:solidFill>
              </a:rPr>
              <a:t>- Alberto Garzón                   Consumption</a:t>
            </a:r>
          </a:p>
          <a:p>
            <a:r>
              <a:rPr lang="es-ES" i="1" dirty="0" smtClean="0">
                <a:solidFill>
                  <a:schemeClr val="accent1">
                    <a:lumMod val="75000"/>
                  </a:schemeClr>
                </a:solidFill>
              </a:rPr>
              <a:t>- Irene Montero                    Equality</a:t>
            </a:r>
          </a:p>
          <a:p>
            <a:r>
              <a:rPr lang="es-ES" i="1" dirty="0" smtClean="0">
                <a:solidFill>
                  <a:schemeClr val="accent1">
                    <a:lumMod val="75000"/>
                  </a:schemeClr>
                </a:solidFill>
              </a:rPr>
              <a:t>- Yolanda Díaz                       Work</a:t>
            </a:r>
          </a:p>
          <a:p>
            <a:r>
              <a:rPr lang="es-ES" i="1" dirty="0" smtClean="0">
                <a:solidFill>
                  <a:schemeClr val="accent1">
                    <a:lumMod val="75000"/>
                  </a:schemeClr>
                </a:solidFill>
              </a:rPr>
              <a:t>-  Manuel Castells                Universities</a:t>
            </a:r>
          </a:p>
          <a:p>
            <a:r>
              <a:rPr lang="es-ES" i="1" dirty="0" smtClean="0">
                <a:solidFill>
                  <a:schemeClr val="accent1">
                    <a:lumMod val="75000"/>
                  </a:schemeClr>
                </a:solidFill>
              </a:rPr>
              <a:t>- Carolina Darias                  territorial policy</a:t>
            </a:r>
          </a:p>
        </p:txBody>
      </p:sp>
      <p:sp>
        <p:nvSpPr>
          <p:cNvPr id="19" name="CuadroTexto 18"/>
          <p:cNvSpPr txBox="1"/>
          <p:nvPr/>
        </p:nvSpPr>
        <p:spPr>
          <a:xfrm>
            <a:off x="8858992" y="3111335"/>
            <a:ext cx="3515096" cy="369332"/>
          </a:xfrm>
          <a:prstGeom prst="rect">
            <a:avLst/>
          </a:prstGeom>
          <a:noFill/>
        </p:spPr>
        <p:txBody>
          <a:bodyPr wrap="square" rtlCol="0">
            <a:spAutoFit/>
          </a:bodyPr>
          <a:lstStyle/>
          <a:p>
            <a:r>
              <a:rPr lang="es-ES" dirty="0" smtClean="0">
                <a:solidFill>
                  <a:srgbClr val="FF0000"/>
                </a:solidFill>
              </a:rPr>
              <a:t>José Manuel Rodrigez Uribes</a:t>
            </a:r>
            <a:endParaRPr lang="es-ES" dirty="0">
              <a:solidFill>
                <a:srgbClr val="FF0000"/>
              </a:solidFill>
            </a:endParaRPr>
          </a:p>
        </p:txBody>
      </p:sp>
      <p:sp>
        <p:nvSpPr>
          <p:cNvPr id="20" name="CuadroTexto 19"/>
          <p:cNvSpPr txBox="1"/>
          <p:nvPr/>
        </p:nvSpPr>
        <p:spPr>
          <a:xfrm>
            <a:off x="8906493" y="3526971"/>
            <a:ext cx="3752603" cy="369332"/>
          </a:xfrm>
          <a:prstGeom prst="rect">
            <a:avLst/>
          </a:prstGeom>
          <a:noFill/>
        </p:spPr>
        <p:txBody>
          <a:bodyPr wrap="square" rtlCol="0">
            <a:spAutoFit/>
          </a:bodyPr>
          <a:lstStyle/>
          <a:p>
            <a:r>
              <a:rPr lang="es-ES" dirty="0" smtClean="0">
                <a:solidFill>
                  <a:srgbClr val="FF0000"/>
                </a:solidFill>
              </a:rPr>
              <a:t>Alberto Garzón</a:t>
            </a:r>
            <a:endParaRPr lang="es-ES" dirty="0">
              <a:solidFill>
                <a:srgbClr val="FF0000"/>
              </a:solidFill>
            </a:endParaRPr>
          </a:p>
        </p:txBody>
      </p:sp>
      <p:pic>
        <p:nvPicPr>
          <p:cNvPr id="22" name="Imagen 21"/>
          <p:cNvPicPr>
            <a:picLocks noChangeAspect="1"/>
          </p:cNvPicPr>
          <p:nvPr/>
        </p:nvPicPr>
        <p:blipFill>
          <a:blip r:embed="rId2"/>
          <a:stretch>
            <a:fillRect/>
          </a:stretch>
        </p:blipFill>
        <p:spPr>
          <a:xfrm>
            <a:off x="3951438" y="832338"/>
            <a:ext cx="226867" cy="199292"/>
          </a:xfrm>
          <a:prstGeom prst="rect">
            <a:avLst/>
          </a:prstGeom>
        </p:spPr>
      </p:pic>
      <p:pic>
        <p:nvPicPr>
          <p:cNvPr id="23" name="Imagen 22"/>
          <p:cNvPicPr>
            <a:picLocks noChangeAspect="1"/>
          </p:cNvPicPr>
          <p:nvPr/>
        </p:nvPicPr>
        <p:blipFill>
          <a:blip r:embed="rId2"/>
          <a:stretch>
            <a:fillRect/>
          </a:stretch>
        </p:blipFill>
        <p:spPr>
          <a:xfrm>
            <a:off x="4293029" y="1172307"/>
            <a:ext cx="213523" cy="187570"/>
          </a:xfrm>
          <a:prstGeom prst="rect">
            <a:avLst/>
          </a:prstGeom>
        </p:spPr>
      </p:pic>
      <p:pic>
        <p:nvPicPr>
          <p:cNvPr id="24" name="Imagen 23"/>
          <p:cNvPicPr>
            <a:picLocks noChangeAspect="1"/>
          </p:cNvPicPr>
          <p:nvPr/>
        </p:nvPicPr>
        <p:blipFill>
          <a:blip r:embed="rId2"/>
          <a:stretch>
            <a:fillRect/>
          </a:stretch>
        </p:blipFill>
        <p:spPr>
          <a:xfrm>
            <a:off x="5569222" y="1441939"/>
            <a:ext cx="226867" cy="199292"/>
          </a:xfrm>
          <a:prstGeom prst="rect">
            <a:avLst/>
          </a:prstGeom>
        </p:spPr>
      </p:pic>
      <p:pic>
        <p:nvPicPr>
          <p:cNvPr id="25" name="Imagen 24"/>
          <p:cNvPicPr>
            <a:picLocks noChangeAspect="1"/>
          </p:cNvPicPr>
          <p:nvPr/>
        </p:nvPicPr>
        <p:blipFill>
          <a:blip r:embed="rId2"/>
          <a:stretch>
            <a:fillRect/>
          </a:stretch>
        </p:blipFill>
        <p:spPr>
          <a:xfrm>
            <a:off x="8242084" y="1723293"/>
            <a:ext cx="226867" cy="199292"/>
          </a:xfrm>
          <a:prstGeom prst="rect">
            <a:avLst/>
          </a:prstGeom>
        </p:spPr>
      </p:pic>
      <p:pic>
        <p:nvPicPr>
          <p:cNvPr id="26" name="Imagen 25"/>
          <p:cNvPicPr>
            <a:picLocks noChangeAspect="1"/>
          </p:cNvPicPr>
          <p:nvPr/>
        </p:nvPicPr>
        <p:blipFill>
          <a:blip r:embed="rId2"/>
          <a:stretch>
            <a:fillRect/>
          </a:stretch>
        </p:blipFill>
        <p:spPr>
          <a:xfrm>
            <a:off x="3951438" y="1957754"/>
            <a:ext cx="226867" cy="199292"/>
          </a:xfrm>
          <a:prstGeom prst="rect">
            <a:avLst/>
          </a:prstGeom>
        </p:spPr>
      </p:pic>
      <p:pic>
        <p:nvPicPr>
          <p:cNvPr id="27" name="Imagen 26"/>
          <p:cNvPicPr>
            <a:picLocks noChangeAspect="1"/>
          </p:cNvPicPr>
          <p:nvPr/>
        </p:nvPicPr>
        <p:blipFill>
          <a:blip r:embed="rId2"/>
          <a:stretch>
            <a:fillRect/>
          </a:stretch>
        </p:blipFill>
        <p:spPr>
          <a:xfrm>
            <a:off x="4514146" y="2274277"/>
            <a:ext cx="226867" cy="199292"/>
          </a:xfrm>
          <a:prstGeom prst="rect">
            <a:avLst/>
          </a:prstGeom>
        </p:spPr>
      </p:pic>
      <p:pic>
        <p:nvPicPr>
          <p:cNvPr id="28" name="Imagen 27"/>
          <p:cNvPicPr>
            <a:picLocks noChangeAspect="1"/>
          </p:cNvPicPr>
          <p:nvPr/>
        </p:nvPicPr>
        <p:blipFill>
          <a:blip r:embed="rId2"/>
          <a:stretch>
            <a:fillRect/>
          </a:stretch>
        </p:blipFill>
        <p:spPr>
          <a:xfrm>
            <a:off x="4045223" y="2485292"/>
            <a:ext cx="226867" cy="199292"/>
          </a:xfrm>
          <a:prstGeom prst="rect">
            <a:avLst/>
          </a:prstGeom>
        </p:spPr>
      </p:pic>
      <p:pic>
        <p:nvPicPr>
          <p:cNvPr id="29" name="Imagen 28"/>
          <p:cNvPicPr>
            <a:picLocks noChangeAspect="1"/>
          </p:cNvPicPr>
          <p:nvPr/>
        </p:nvPicPr>
        <p:blipFill>
          <a:blip r:embed="rId2"/>
          <a:stretch>
            <a:fillRect/>
          </a:stretch>
        </p:blipFill>
        <p:spPr>
          <a:xfrm>
            <a:off x="6905654" y="2778369"/>
            <a:ext cx="226867" cy="199292"/>
          </a:xfrm>
          <a:prstGeom prst="rect">
            <a:avLst/>
          </a:prstGeom>
        </p:spPr>
      </p:pic>
      <p:pic>
        <p:nvPicPr>
          <p:cNvPr id="30" name="Imagen 29"/>
          <p:cNvPicPr>
            <a:picLocks noChangeAspect="1"/>
          </p:cNvPicPr>
          <p:nvPr/>
        </p:nvPicPr>
        <p:blipFill>
          <a:blip r:embed="rId2"/>
          <a:stretch>
            <a:fillRect/>
          </a:stretch>
        </p:blipFill>
        <p:spPr>
          <a:xfrm>
            <a:off x="4361745" y="3094893"/>
            <a:ext cx="253557" cy="222738"/>
          </a:xfrm>
          <a:prstGeom prst="rect">
            <a:avLst/>
          </a:prstGeom>
        </p:spPr>
      </p:pic>
      <p:pic>
        <p:nvPicPr>
          <p:cNvPr id="31" name="Imagen 30"/>
          <p:cNvPicPr>
            <a:picLocks noChangeAspect="1"/>
          </p:cNvPicPr>
          <p:nvPr/>
        </p:nvPicPr>
        <p:blipFill>
          <a:blip r:embed="rId2"/>
          <a:stretch>
            <a:fillRect/>
          </a:stretch>
        </p:blipFill>
        <p:spPr>
          <a:xfrm>
            <a:off x="4162453" y="3423139"/>
            <a:ext cx="226867" cy="199292"/>
          </a:xfrm>
          <a:prstGeom prst="rect">
            <a:avLst/>
          </a:prstGeom>
        </p:spPr>
      </p:pic>
      <p:pic>
        <p:nvPicPr>
          <p:cNvPr id="32" name="Imagen 31"/>
          <p:cNvPicPr>
            <a:picLocks noChangeAspect="1"/>
          </p:cNvPicPr>
          <p:nvPr/>
        </p:nvPicPr>
        <p:blipFill>
          <a:blip r:embed="rId2"/>
          <a:stretch>
            <a:fillRect/>
          </a:stretch>
        </p:blipFill>
        <p:spPr>
          <a:xfrm>
            <a:off x="4490699" y="3681046"/>
            <a:ext cx="226867" cy="199292"/>
          </a:xfrm>
          <a:prstGeom prst="rect">
            <a:avLst/>
          </a:prstGeom>
        </p:spPr>
      </p:pic>
      <p:pic>
        <p:nvPicPr>
          <p:cNvPr id="33" name="Imagen 32"/>
          <p:cNvPicPr>
            <a:picLocks noChangeAspect="1"/>
          </p:cNvPicPr>
          <p:nvPr/>
        </p:nvPicPr>
        <p:blipFill>
          <a:blip r:embed="rId2"/>
          <a:stretch>
            <a:fillRect/>
          </a:stretch>
        </p:blipFill>
        <p:spPr>
          <a:xfrm>
            <a:off x="4525869" y="3903785"/>
            <a:ext cx="226867" cy="199292"/>
          </a:xfrm>
          <a:prstGeom prst="rect">
            <a:avLst/>
          </a:prstGeom>
        </p:spPr>
      </p:pic>
      <p:pic>
        <p:nvPicPr>
          <p:cNvPr id="34" name="Imagen 33"/>
          <p:cNvPicPr>
            <a:picLocks noChangeAspect="1"/>
          </p:cNvPicPr>
          <p:nvPr/>
        </p:nvPicPr>
        <p:blipFill>
          <a:blip r:embed="rId2"/>
          <a:stretch>
            <a:fillRect/>
          </a:stretch>
        </p:blipFill>
        <p:spPr>
          <a:xfrm>
            <a:off x="7081500" y="4114800"/>
            <a:ext cx="226867" cy="199292"/>
          </a:xfrm>
          <a:prstGeom prst="rect">
            <a:avLst/>
          </a:prstGeom>
        </p:spPr>
      </p:pic>
      <p:pic>
        <p:nvPicPr>
          <p:cNvPr id="35" name="Imagen 34"/>
          <p:cNvPicPr>
            <a:picLocks noChangeAspect="1"/>
          </p:cNvPicPr>
          <p:nvPr/>
        </p:nvPicPr>
        <p:blipFill>
          <a:blip r:embed="rId2"/>
          <a:stretch>
            <a:fillRect/>
          </a:stretch>
        </p:blipFill>
        <p:spPr>
          <a:xfrm>
            <a:off x="6038146" y="4501662"/>
            <a:ext cx="226867" cy="199292"/>
          </a:xfrm>
          <a:prstGeom prst="rect">
            <a:avLst/>
          </a:prstGeom>
        </p:spPr>
      </p:pic>
      <p:pic>
        <p:nvPicPr>
          <p:cNvPr id="36" name="Imagen 35"/>
          <p:cNvPicPr>
            <a:picLocks noChangeAspect="1"/>
          </p:cNvPicPr>
          <p:nvPr/>
        </p:nvPicPr>
        <p:blipFill>
          <a:blip r:embed="rId2"/>
          <a:stretch>
            <a:fillRect/>
          </a:stretch>
        </p:blipFill>
        <p:spPr>
          <a:xfrm>
            <a:off x="4267961" y="4712677"/>
            <a:ext cx="226867" cy="199292"/>
          </a:xfrm>
          <a:prstGeom prst="rect">
            <a:avLst/>
          </a:prstGeom>
        </p:spPr>
      </p:pic>
      <p:pic>
        <p:nvPicPr>
          <p:cNvPr id="37" name="Imagen 36"/>
          <p:cNvPicPr>
            <a:picLocks noChangeAspect="1"/>
          </p:cNvPicPr>
          <p:nvPr/>
        </p:nvPicPr>
        <p:blipFill>
          <a:blip r:embed="rId2"/>
          <a:stretch>
            <a:fillRect/>
          </a:stretch>
        </p:blipFill>
        <p:spPr>
          <a:xfrm>
            <a:off x="4596207" y="5005754"/>
            <a:ext cx="226867" cy="199292"/>
          </a:xfrm>
          <a:prstGeom prst="rect">
            <a:avLst/>
          </a:prstGeom>
        </p:spPr>
      </p:pic>
      <p:pic>
        <p:nvPicPr>
          <p:cNvPr id="38" name="Imagen 37"/>
          <p:cNvPicPr>
            <a:picLocks noChangeAspect="1"/>
          </p:cNvPicPr>
          <p:nvPr/>
        </p:nvPicPr>
        <p:blipFill>
          <a:blip r:embed="rId2"/>
          <a:stretch>
            <a:fillRect/>
          </a:stretch>
        </p:blipFill>
        <p:spPr>
          <a:xfrm>
            <a:off x="4010054" y="5275384"/>
            <a:ext cx="226867" cy="199292"/>
          </a:xfrm>
          <a:prstGeom prst="rect">
            <a:avLst/>
          </a:prstGeom>
        </p:spPr>
      </p:pic>
      <p:pic>
        <p:nvPicPr>
          <p:cNvPr id="39" name="Imagen 38"/>
          <p:cNvPicPr>
            <a:picLocks noChangeAspect="1"/>
          </p:cNvPicPr>
          <p:nvPr/>
        </p:nvPicPr>
        <p:blipFill>
          <a:blip r:embed="rId2"/>
          <a:stretch>
            <a:fillRect/>
          </a:stretch>
        </p:blipFill>
        <p:spPr>
          <a:xfrm>
            <a:off x="3927992" y="5568462"/>
            <a:ext cx="226867" cy="199292"/>
          </a:xfrm>
          <a:prstGeom prst="rect">
            <a:avLst/>
          </a:prstGeom>
        </p:spPr>
      </p:pic>
      <p:pic>
        <p:nvPicPr>
          <p:cNvPr id="40" name="Imagen 39"/>
          <p:cNvPicPr>
            <a:picLocks noChangeAspect="1"/>
          </p:cNvPicPr>
          <p:nvPr/>
        </p:nvPicPr>
        <p:blipFill>
          <a:blip r:embed="rId2"/>
          <a:stretch>
            <a:fillRect/>
          </a:stretch>
        </p:blipFill>
        <p:spPr>
          <a:xfrm>
            <a:off x="4525869" y="5849816"/>
            <a:ext cx="226867" cy="199292"/>
          </a:xfrm>
          <a:prstGeom prst="rect">
            <a:avLst/>
          </a:prstGeom>
        </p:spPr>
      </p:pic>
      <p:pic>
        <p:nvPicPr>
          <p:cNvPr id="41" name="Imagen 40"/>
          <p:cNvPicPr>
            <a:picLocks noChangeAspect="1"/>
          </p:cNvPicPr>
          <p:nvPr/>
        </p:nvPicPr>
        <p:blipFill>
          <a:blip r:embed="rId2"/>
          <a:stretch>
            <a:fillRect/>
          </a:stretch>
        </p:blipFill>
        <p:spPr>
          <a:xfrm>
            <a:off x="4795499" y="6189784"/>
            <a:ext cx="226867" cy="199292"/>
          </a:xfrm>
          <a:prstGeom prst="rect">
            <a:avLst/>
          </a:prstGeom>
        </p:spPr>
      </p:pic>
    </p:spTree>
    <p:extLst>
      <p:ext uri="{BB962C8B-B14F-4D97-AF65-F5344CB8AC3E}">
        <p14:creationId xmlns:p14="http://schemas.microsoft.com/office/powerpoint/2010/main" val="21308354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37507" y="166255"/>
            <a:ext cx="9951522" cy="369332"/>
          </a:xfrm>
          <a:prstGeom prst="rect">
            <a:avLst/>
          </a:prstGeom>
          <a:noFill/>
        </p:spPr>
        <p:txBody>
          <a:bodyPr wrap="square" rtlCol="0">
            <a:spAutoFit/>
          </a:bodyPr>
          <a:lstStyle/>
          <a:p>
            <a:r>
              <a:rPr lang="es-ES" dirty="0" smtClean="0">
                <a:solidFill>
                  <a:srgbClr val="FF0000"/>
                </a:solidFill>
              </a:rPr>
              <a:t>Pag 52</a:t>
            </a:r>
            <a:endParaRPr lang="es-ES" dirty="0">
              <a:solidFill>
                <a:srgbClr val="FF0000"/>
              </a:solidFill>
            </a:endParaRPr>
          </a:p>
        </p:txBody>
      </p:sp>
      <p:sp>
        <p:nvSpPr>
          <p:cNvPr id="6" name="CuadroTexto 5"/>
          <p:cNvSpPr txBox="1"/>
          <p:nvPr/>
        </p:nvSpPr>
        <p:spPr>
          <a:xfrm>
            <a:off x="427511" y="558140"/>
            <a:ext cx="10462161" cy="461665"/>
          </a:xfrm>
          <a:prstGeom prst="rect">
            <a:avLst/>
          </a:prstGeom>
          <a:noFill/>
        </p:spPr>
        <p:txBody>
          <a:bodyPr wrap="square" rtlCol="0">
            <a:spAutoFit/>
          </a:bodyPr>
          <a:lstStyle/>
          <a:p>
            <a:r>
              <a:rPr lang="es-ES" sz="2400" b="1" i="1" dirty="0" smtClean="0">
                <a:solidFill>
                  <a:srgbClr val="CC3399"/>
                </a:solidFill>
              </a:rPr>
              <a:t>REVIEW</a:t>
            </a:r>
            <a:endParaRPr lang="es-ES" sz="2400" b="1" i="1" dirty="0">
              <a:solidFill>
                <a:srgbClr val="CC3399"/>
              </a:solidFill>
            </a:endParaRPr>
          </a:p>
        </p:txBody>
      </p:sp>
      <p:sp>
        <p:nvSpPr>
          <p:cNvPr id="7" name="CuadroTexto 6"/>
          <p:cNvSpPr txBox="1"/>
          <p:nvPr/>
        </p:nvSpPr>
        <p:spPr>
          <a:xfrm>
            <a:off x="269174" y="1045029"/>
            <a:ext cx="11910951" cy="369332"/>
          </a:xfrm>
          <a:prstGeom prst="rect">
            <a:avLst/>
          </a:prstGeom>
          <a:noFill/>
        </p:spPr>
        <p:txBody>
          <a:bodyPr wrap="square" rtlCol="0">
            <a:spAutoFit/>
          </a:bodyPr>
          <a:lstStyle/>
          <a:p>
            <a:r>
              <a:rPr lang="es-ES" dirty="0" smtClean="0">
                <a:solidFill>
                  <a:srgbClr val="FF0000"/>
                </a:solidFill>
              </a:rPr>
              <a:t>1. </a:t>
            </a:r>
            <a:r>
              <a:rPr lang="es-ES" dirty="0" smtClean="0">
                <a:solidFill>
                  <a:schemeClr val="accent1">
                    <a:lumMod val="75000"/>
                  </a:schemeClr>
                </a:solidFill>
              </a:rPr>
              <a:t>Copy and complete the table with the word in the box.</a:t>
            </a:r>
          </a:p>
        </p:txBody>
      </p:sp>
      <p:sp>
        <p:nvSpPr>
          <p:cNvPr id="10" name="Rectángulo redondeado 9"/>
          <p:cNvSpPr/>
          <p:nvPr/>
        </p:nvSpPr>
        <p:spPr>
          <a:xfrm>
            <a:off x="475014" y="1484415"/>
            <a:ext cx="10794670" cy="57001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498763" y="2054432"/>
            <a:ext cx="10782795" cy="2208810"/>
          </a:xfrm>
          <a:prstGeom prst="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5" name="Conector recto 14"/>
          <p:cNvCxnSpPr/>
          <p:nvPr/>
        </p:nvCxnSpPr>
        <p:spPr>
          <a:xfrm flipH="1">
            <a:off x="3455718" y="1484416"/>
            <a:ext cx="11876" cy="57001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H="1">
            <a:off x="7289469" y="1482441"/>
            <a:ext cx="11876" cy="57001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3467595" y="2090057"/>
            <a:ext cx="0" cy="217318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7301338" y="2088082"/>
            <a:ext cx="0" cy="217318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a:stCxn id="13" idx="1"/>
            <a:endCxn id="13" idx="3"/>
          </p:cNvCxnSpPr>
          <p:nvPr/>
        </p:nvCxnSpPr>
        <p:spPr>
          <a:xfrm>
            <a:off x="498763" y="3158837"/>
            <a:ext cx="10782795"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4" name="CuadroTexto 23"/>
          <p:cNvSpPr txBox="1"/>
          <p:nvPr/>
        </p:nvSpPr>
        <p:spPr>
          <a:xfrm>
            <a:off x="546265" y="1603169"/>
            <a:ext cx="2731325" cy="415498"/>
          </a:xfrm>
          <a:prstGeom prst="rect">
            <a:avLst/>
          </a:prstGeom>
          <a:noFill/>
        </p:spPr>
        <p:txBody>
          <a:bodyPr wrap="square" rtlCol="0">
            <a:spAutoFit/>
          </a:bodyPr>
          <a:lstStyle/>
          <a:p>
            <a:r>
              <a:rPr lang="es-ES" sz="2100" b="1" dirty="0" smtClean="0"/>
              <a:t>Judicial power</a:t>
            </a:r>
            <a:endParaRPr lang="es-ES" sz="2100" b="1" dirty="0"/>
          </a:p>
        </p:txBody>
      </p:sp>
      <p:sp>
        <p:nvSpPr>
          <p:cNvPr id="25" name="CuadroTexto 24"/>
          <p:cNvSpPr txBox="1"/>
          <p:nvPr/>
        </p:nvSpPr>
        <p:spPr>
          <a:xfrm>
            <a:off x="522513" y="2386941"/>
            <a:ext cx="3895107" cy="415498"/>
          </a:xfrm>
          <a:prstGeom prst="rect">
            <a:avLst/>
          </a:prstGeom>
          <a:noFill/>
        </p:spPr>
        <p:txBody>
          <a:bodyPr wrap="square" rtlCol="0">
            <a:spAutoFit/>
          </a:bodyPr>
          <a:lstStyle/>
          <a:p>
            <a:r>
              <a:rPr lang="es-ES" sz="2100" dirty="0" smtClean="0"/>
              <a:t>Judges and magistrates</a:t>
            </a:r>
            <a:endParaRPr lang="es-ES" sz="2100" dirty="0"/>
          </a:p>
        </p:txBody>
      </p:sp>
      <p:sp>
        <p:nvSpPr>
          <p:cNvPr id="26" name="CuadroTexto 25"/>
          <p:cNvSpPr txBox="1"/>
          <p:nvPr/>
        </p:nvSpPr>
        <p:spPr>
          <a:xfrm>
            <a:off x="581890" y="3420093"/>
            <a:ext cx="2743200" cy="738664"/>
          </a:xfrm>
          <a:prstGeom prst="rect">
            <a:avLst/>
          </a:prstGeom>
          <a:noFill/>
        </p:spPr>
        <p:txBody>
          <a:bodyPr wrap="square" rtlCol="0">
            <a:spAutoFit/>
          </a:bodyPr>
          <a:lstStyle/>
          <a:p>
            <a:r>
              <a:rPr lang="es-ES" sz="2100" dirty="0" smtClean="0"/>
              <a:t>They ensure that laws are obeyed.</a:t>
            </a:r>
            <a:endParaRPr lang="es-ES" sz="2100" dirty="0"/>
          </a:p>
        </p:txBody>
      </p:sp>
      <p:sp>
        <p:nvSpPr>
          <p:cNvPr id="27" name="CuadroTexto 26"/>
          <p:cNvSpPr txBox="1"/>
          <p:nvPr/>
        </p:nvSpPr>
        <p:spPr>
          <a:xfrm>
            <a:off x="4263241" y="1579418"/>
            <a:ext cx="2956956" cy="415498"/>
          </a:xfrm>
          <a:prstGeom prst="rect">
            <a:avLst/>
          </a:prstGeom>
          <a:noFill/>
        </p:spPr>
        <p:txBody>
          <a:bodyPr wrap="square" rtlCol="0">
            <a:spAutoFit/>
          </a:bodyPr>
          <a:lstStyle/>
          <a:p>
            <a:r>
              <a:rPr lang="es-ES" sz="2100" b="1" dirty="0" smtClean="0"/>
              <a:t>Legislative power</a:t>
            </a:r>
            <a:endParaRPr lang="es-ES" sz="2100" b="1" dirty="0"/>
          </a:p>
        </p:txBody>
      </p:sp>
      <p:sp>
        <p:nvSpPr>
          <p:cNvPr id="28" name="CuadroTexto 27"/>
          <p:cNvSpPr txBox="1"/>
          <p:nvPr/>
        </p:nvSpPr>
        <p:spPr>
          <a:xfrm>
            <a:off x="3906982" y="2232561"/>
            <a:ext cx="3158837" cy="738664"/>
          </a:xfrm>
          <a:prstGeom prst="rect">
            <a:avLst/>
          </a:prstGeom>
          <a:noFill/>
        </p:spPr>
        <p:txBody>
          <a:bodyPr wrap="square" rtlCol="0">
            <a:spAutoFit/>
          </a:bodyPr>
          <a:lstStyle/>
          <a:p>
            <a:r>
              <a:rPr lang="es-ES" sz="2100" dirty="0" smtClean="0"/>
              <a:t>Parliament : Senate and Congress of Deputies.</a:t>
            </a:r>
            <a:endParaRPr lang="es-ES" sz="2100" dirty="0"/>
          </a:p>
        </p:txBody>
      </p:sp>
      <p:sp>
        <p:nvSpPr>
          <p:cNvPr id="29" name="CuadroTexto 28"/>
          <p:cNvSpPr txBox="1"/>
          <p:nvPr/>
        </p:nvSpPr>
        <p:spPr>
          <a:xfrm>
            <a:off x="3610099" y="3467596"/>
            <a:ext cx="3705102" cy="415498"/>
          </a:xfrm>
          <a:prstGeom prst="rect">
            <a:avLst/>
          </a:prstGeom>
          <a:noFill/>
        </p:spPr>
        <p:txBody>
          <a:bodyPr wrap="square" rtlCol="0">
            <a:spAutoFit/>
          </a:bodyPr>
          <a:lstStyle/>
          <a:p>
            <a:r>
              <a:rPr lang="es-ES" sz="2100" dirty="0" smtClean="0"/>
              <a:t>They develop and vote on laws.</a:t>
            </a:r>
            <a:endParaRPr lang="es-ES" sz="2100" dirty="0"/>
          </a:p>
        </p:txBody>
      </p:sp>
      <p:sp>
        <p:nvSpPr>
          <p:cNvPr id="30" name="CuadroTexto 29"/>
          <p:cNvSpPr txBox="1"/>
          <p:nvPr/>
        </p:nvSpPr>
        <p:spPr>
          <a:xfrm>
            <a:off x="7754587" y="1567542"/>
            <a:ext cx="3289465" cy="415498"/>
          </a:xfrm>
          <a:prstGeom prst="rect">
            <a:avLst/>
          </a:prstGeom>
          <a:noFill/>
        </p:spPr>
        <p:txBody>
          <a:bodyPr wrap="square" rtlCol="0">
            <a:spAutoFit/>
          </a:bodyPr>
          <a:lstStyle/>
          <a:p>
            <a:r>
              <a:rPr lang="es-ES" sz="2100" b="1" dirty="0" smtClean="0"/>
              <a:t>Executive power</a:t>
            </a:r>
            <a:endParaRPr lang="es-ES" sz="2100" b="1" dirty="0"/>
          </a:p>
        </p:txBody>
      </p:sp>
      <p:sp>
        <p:nvSpPr>
          <p:cNvPr id="31" name="CuadroTexto 30"/>
          <p:cNvSpPr txBox="1"/>
          <p:nvPr/>
        </p:nvSpPr>
        <p:spPr>
          <a:xfrm>
            <a:off x="7505205" y="2339438"/>
            <a:ext cx="3895105" cy="415498"/>
          </a:xfrm>
          <a:prstGeom prst="rect">
            <a:avLst/>
          </a:prstGeom>
          <a:noFill/>
        </p:spPr>
        <p:txBody>
          <a:bodyPr wrap="square" rtlCol="0">
            <a:spAutoFit/>
          </a:bodyPr>
          <a:lstStyle/>
          <a:p>
            <a:r>
              <a:rPr lang="es-ES" sz="2100" dirty="0" smtClean="0"/>
              <a:t>Prime Minister and the Ministers</a:t>
            </a:r>
            <a:endParaRPr lang="es-ES" sz="2100" dirty="0"/>
          </a:p>
        </p:txBody>
      </p:sp>
      <p:sp>
        <p:nvSpPr>
          <p:cNvPr id="33" name="CuadroTexto 32"/>
          <p:cNvSpPr txBox="1"/>
          <p:nvPr/>
        </p:nvSpPr>
        <p:spPr>
          <a:xfrm>
            <a:off x="7612083" y="3408218"/>
            <a:ext cx="3372592" cy="646331"/>
          </a:xfrm>
          <a:prstGeom prst="rect">
            <a:avLst/>
          </a:prstGeom>
          <a:noFill/>
        </p:spPr>
        <p:txBody>
          <a:bodyPr wrap="square" rtlCol="0">
            <a:spAutoFit/>
          </a:bodyPr>
          <a:lstStyle/>
          <a:p>
            <a:r>
              <a:rPr lang="es-ES" dirty="0" smtClean="0"/>
              <a:t>They make decisions about domestic and foreing policity</a:t>
            </a:r>
            <a:r>
              <a:rPr lang="es-ES" dirty="0"/>
              <a:t>.</a:t>
            </a:r>
            <a:r>
              <a:rPr lang="es-ES" dirty="0" smtClean="0"/>
              <a:t> </a:t>
            </a:r>
            <a:endParaRPr lang="es-ES" dirty="0"/>
          </a:p>
        </p:txBody>
      </p:sp>
      <p:sp>
        <p:nvSpPr>
          <p:cNvPr id="34" name="CuadroTexto 33"/>
          <p:cNvSpPr txBox="1"/>
          <p:nvPr/>
        </p:nvSpPr>
        <p:spPr>
          <a:xfrm>
            <a:off x="356261" y="4393870"/>
            <a:ext cx="11186556" cy="369332"/>
          </a:xfrm>
          <a:prstGeom prst="rect">
            <a:avLst/>
          </a:prstGeom>
          <a:noFill/>
        </p:spPr>
        <p:txBody>
          <a:bodyPr wrap="square" rtlCol="0">
            <a:spAutoFit/>
          </a:bodyPr>
          <a:lstStyle/>
          <a:p>
            <a:r>
              <a:rPr lang="es-ES" dirty="0" smtClean="0">
                <a:solidFill>
                  <a:srgbClr val="FF0000"/>
                </a:solidFill>
              </a:rPr>
              <a:t>3. </a:t>
            </a:r>
            <a:r>
              <a:rPr lang="es-ES" dirty="0" smtClean="0">
                <a:solidFill>
                  <a:schemeClr val="accent1">
                    <a:lumMod val="75000"/>
                  </a:schemeClr>
                </a:solidFill>
              </a:rPr>
              <a:t>Put these steps of Spain´s national elections in correct order.</a:t>
            </a:r>
            <a:endParaRPr lang="es-ES" dirty="0">
              <a:solidFill>
                <a:schemeClr val="accent1">
                  <a:lumMod val="75000"/>
                </a:schemeClr>
              </a:solidFill>
            </a:endParaRPr>
          </a:p>
        </p:txBody>
      </p:sp>
      <p:sp>
        <p:nvSpPr>
          <p:cNvPr id="35" name="CuadroTexto 34"/>
          <p:cNvSpPr txBox="1"/>
          <p:nvPr/>
        </p:nvSpPr>
        <p:spPr>
          <a:xfrm>
            <a:off x="676894" y="4690753"/>
            <a:ext cx="9452758"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The members of Congress choose the Prime Minister.</a:t>
            </a:r>
            <a:endParaRPr lang="es-ES" dirty="0">
              <a:solidFill>
                <a:schemeClr val="accent1">
                  <a:lumMod val="75000"/>
                </a:schemeClr>
              </a:solidFill>
            </a:endParaRPr>
          </a:p>
        </p:txBody>
      </p:sp>
      <p:sp>
        <p:nvSpPr>
          <p:cNvPr id="38" name="CuadroTexto 37"/>
          <p:cNvSpPr txBox="1"/>
          <p:nvPr/>
        </p:nvSpPr>
        <p:spPr>
          <a:xfrm>
            <a:off x="700644" y="5035137"/>
            <a:ext cx="9203376"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Political parties campaing.     </a:t>
            </a:r>
            <a:endParaRPr lang="es-ES" dirty="0">
              <a:solidFill>
                <a:schemeClr val="accent1">
                  <a:lumMod val="75000"/>
                </a:schemeClr>
              </a:solidFill>
            </a:endParaRPr>
          </a:p>
        </p:txBody>
      </p:sp>
      <p:sp>
        <p:nvSpPr>
          <p:cNvPr id="39" name="CuadroTexto 38"/>
          <p:cNvSpPr txBox="1"/>
          <p:nvPr/>
        </p:nvSpPr>
        <p:spPr>
          <a:xfrm>
            <a:off x="688769" y="5367647"/>
            <a:ext cx="10474036" cy="369332"/>
          </a:xfrm>
          <a:prstGeom prst="rect">
            <a:avLst/>
          </a:prstGeom>
          <a:noFill/>
        </p:spPr>
        <p:txBody>
          <a:bodyPr wrap="square" rtlCol="0">
            <a:spAutoFit/>
          </a:bodyPr>
          <a:lstStyle/>
          <a:p>
            <a:r>
              <a:rPr lang="es-ES" dirty="0" smtClean="0">
                <a:solidFill>
                  <a:srgbClr val="FF0000"/>
                </a:solidFill>
              </a:rPr>
              <a:t>e) </a:t>
            </a:r>
            <a:r>
              <a:rPr lang="es-ES" dirty="0" smtClean="0">
                <a:solidFill>
                  <a:schemeClr val="accent1">
                    <a:lumMod val="75000"/>
                  </a:schemeClr>
                </a:solidFill>
              </a:rPr>
              <a:t>The party with the most votes wins.</a:t>
            </a:r>
            <a:endParaRPr lang="es-ES" dirty="0">
              <a:solidFill>
                <a:schemeClr val="accent1">
                  <a:lumMod val="75000"/>
                </a:schemeClr>
              </a:solidFill>
            </a:endParaRPr>
          </a:p>
        </p:txBody>
      </p:sp>
      <p:sp>
        <p:nvSpPr>
          <p:cNvPr id="40" name="CuadroTexto 39"/>
          <p:cNvSpPr txBox="1"/>
          <p:nvPr/>
        </p:nvSpPr>
        <p:spPr>
          <a:xfrm>
            <a:off x="665018" y="5652655"/>
            <a:ext cx="3467595"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Citizens vote by secrect ballot.</a:t>
            </a:r>
            <a:endParaRPr lang="es-ES" dirty="0">
              <a:solidFill>
                <a:schemeClr val="accent1">
                  <a:lumMod val="75000"/>
                </a:schemeClr>
              </a:solidFill>
            </a:endParaRPr>
          </a:p>
        </p:txBody>
      </p:sp>
      <p:sp>
        <p:nvSpPr>
          <p:cNvPr id="41" name="CuadroTexto 40"/>
          <p:cNvSpPr txBox="1"/>
          <p:nvPr/>
        </p:nvSpPr>
        <p:spPr>
          <a:xfrm>
            <a:off x="712520" y="6032664"/>
            <a:ext cx="6472051" cy="369332"/>
          </a:xfrm>
          <a:prstGeom prst="rect">
            <a:avLst/>
          </a:prstGeom>
          <a:noFill/>
        </p:spPr>
        <p:txBody>
          <a:bodyPr wrap="square" rtlCol="0">
            <a:spAutoFit/>
          </a:bodyPr>
          <a:lstStyle/>
          <a:p>
            <a:r>
              <a:rPr lang="es-ES" dirty="0" smtClean="0">
                <a:solidFill>
                  <a:srgbClr val="FF0000"/>
                </a:solidFill>
              </a:rPr>
              <a:t>e) </a:t>
            </a:r>
            <a:r>
              <a:rPr lang="es-ES" dirty="0" smtClean="0">
                <a:solidFill>
                  <a:schemeClr val="accent1">
                    <a:lumMod val="75000"/>
                  </a:schemeClr>
                </a:solidFill>
              </a:rPr>
              <a:t>The Prime Minister chooses Miniters to help run the goverment.</a:t>
            </a:r>
            <a:endParaRPr lang="es-ES" dirty="0">
              <a:solidFill>
                <a:schemeClr val="accent1">
                  <a:lumMod val="75000"/>
                </a:schemeClr>
              </a:solidFill>
            </a:endParaRPr>
          </a:p>
        </p:txBody>
      </p:sp>
      <p:sp>
        <p:nvSpPr>
          <p:cNvPr id="42" name="CuadroTexto 41"/>
          <p:cNvSpPr txBox="1"/>
          <p:nvPr/>
        </p:nvSpPr>
        <p:spPr>
          <a:xfrm>
            <a:off x="3574472" y="5047013"/>
            <a:ext cx="1959429" cy="369332"/>
          </a:xfrm>
          <a:prstGeom prst="rect">
            <a:avLst/>
          </a:prstGeom>
          <a:noFill/>
        </p:spPr>
        <p:txBody>
          <a:bodyPr wrap="square" rtlCol="0">
            <a:spAutoFit/>
          </a:bodyPr>
          <a:lstStyle/>
          <a:p>
            <a:r>
              <a:rPr lang="es-ES" dirty="0" smtClean="0"/>
              <a:t>1</a:t>
            </a:r>
            <a:endParaRPr lang="es-ES" dirty="0"/>
          </a:p>
        </p:txBody>
      </p:sp>
      <p:sp>
        <p:nvSpPr>
          <p:cNvPr id="44" name="CuadroTexto 43"/>
          <p:cNvSpPr txBox="1"/>
          <p:nvPr/>
        </p:nvSpPr>
        <p:spPr>
          <a:xfrm>
            <a:off x="3990109" y="5712031"/>
            <a:ext cx="748146" cy="369332"/>
          </a:xfrm>
          <a:prstGeom prst="rect">
            <a:avLst/>
          </a:prstGeom>
          <a:noFill/>
        </p:spPr>
        <p:txBody>
          <a:bodyPr wrap="square" rtlCol="0">
            <a:spAutoFit/>
          </a:bodyPr>
          <a:lstStyle/>
          <a:p>
            <a:r>
              <a:rPr lang="es-ES" dirty="0"/>
              <a:t>2</a:t>
            </a:r>
          </a:p>
        </p:txBody>
      </p:sp>
      <p:sp>
        <p:nvSpPr>
          <p:cNvPr id="45" name="CuadroTexto 44"/>
          <p:cNvSpPr txBox="1"/>
          <p:nvPr/>
        </p:nvSpPr>
        <p:spPr>
          <a:xfrm>
            <a:off x="4453247" y="5450774"/>
            <a:ext cx="510639" cy="369332"/>
          </a:xfrm>
          <a:prstGeom prst="rect">
            <a:avLst/>
          </a:prstGeom>
          <a:noFill/>
        </p:spPr>
        <p:txBody>
          <a:bodyPr wrap="square" rtlCol="0">
            <a:spAutoFit/>
          </a:bodyPr>
          <a:lstStyle/>
          <a:p>
            <a:r>
              <a:rPr lang="es-ES" dirty="0" smtClean="0"/>
              <a:t>3</a:t>
            </a:r>
            <a:endParaRPr lang="es-ES" dirty="0"/>
          </a:p>
        </p:txBody>
      </p:sp>
      <p:sp>
        <p:nvSpPr>
          <p:cNvPr id="46" name="CuadroTexto 45"/>
          <p:cNvSpPr txBox="1"/>
          <p:nvPr/>
        </p:nvSpPr>
        <p:spPr>
          <a:xfrm>
            <a:off x="6008914" y="4678878"/>
            <a:ext cx="427512" cy="369332"/>
          </a:xfrm>
          <a:prstGeom prst="rect">
            <a:avLst/>
          </a:prstGeom>
          <a:noFill/>
        </p:spPr>
        <p:txBody>
          <a:bodyPr wrap="square" rtlCol="0">
            <a:spAutoFit/>
          </a:bodyPr>
          <a:lstStyle/>
          <a:p>
            <a:r>
              <a:rPr lang="es-ES" dirty="0" smtClean="0"/>
              <a:t>4</a:t>
            </a:r>
            <a:endParaRPr lang="es-ES" dirty="0"/>
          </a:p>
        </p:txBody>
      </p:sp>
      <p:sp>
        <p:nvSpPr>
          <p:cNvPr id="47" name="CuadroTexto 46"/>
          <p:cNvSpPr txBox="1"/>
          <p:nvPr/>
        </p:nvSpPr>
        <p:spPr>
          <a:xfrm>
            <a:off x="7243948" y="6068291"/>
            <a:ext cx="558140" cy="369332"/>
          </a:xfrm>
          <a:prstGeom prst="rect">
            <a:avLst/>
          </a:prstGeom>
          <a:noFill/>
        </p:spPr>
        <p:txBody>
          <a:bodyPr wrap="square" rtlCol="0">
            <a:spAutoFit/>
          </a:bodyPr>
          <a:lstStyle/>
          <a:p>
            <a:r>
              <a:rPr lang="es-ES" dirty="0" smtClean="0"/>
              <a:t>5</a:t>
            </a:r>
            <a:endParaRPr lang="es-ES" dirty="0"/>
          </a:p>
        </p:txBody>
      </p:sp>
      <p:sp>
        <p:nvSpPr>
          <p:cNvPr id="48" name="CuadroTexto 47"/>
          <p:cNvSpPr txBox="1"/>
          <p:nvPr/>
        </p:nvSpPr>
        <p:spPr>
          <a:xfrm>
            <a:off x="9897035" y="311972"/>
            <a:ext cx="1570617" cy="369332"/>
          </a:xfrm>
          <a:prstGeom prst="rect">
            <a:avLst/>
          </a:prstGeom>
          <a:noFill/>
        </p:spPr>
        <p:txBody>
          <a:bodyPr wrap="square" rtlCol="0">
            <a:spAutoFit/>
          </a:bodyPr>
          <a:lstStyle/>
          <a:p>
            <a:r>
              <a:rPr lang="es-ES" dirty="0" smtClean="0"/>
              <a:t>22/4/2020</a:t>
            </a:r>
            <a:endParaRPr lang="es-ES" dirty="0"/>
          </a:p>
        </p:txBody>
      </p:sp>
      <p:pic>
        <p:nvPicPr>
          <p:cNvPr id="36" name="Imagen 35"/>
          <p:cNvPicPr>
            <a:picLocks noChangeAspect="1"/>
          </p:cNvPicPr>
          <p:nvPr/>
        </p:nvPicPr>
        <p:blipFill>
          <a:blip r:embed="rId2"/>
          <a:stretch>
            <a:fillRect/>
          </a:stretch>
        </p:blipFill>
        <p:spPr>
          <a:xfrm>
            <a:off x="7668415" y="6081231"/>
            <a:ext cx="226867" cy="199292"/>
          </a:xfrm>
          <a:prstGeom prst="rect">
            <a:avLst/>
          </a:prstGeom>
        </p:spPr>
      </p:pic>
      <p:pic>
        <p:nvPicPr>
          <p:cNvPr id="37" name="Imagen 36"/>
          <p:cNvPicPr>
            <a:picLocks noChangeAspect="1"/>
          </p:cNvPicPr>
          <p:nvPr/>
        </p:nvPicPr>
        <p:blipFill>
          <a:blip r:embed="rId2"/>
          <a:stretch>
            <a:fillRect/>
          </a:stretch>
        </p:blipFill>
        <p:spPr>
          <a:xfrm>
            <a:off x="4281968" y="5770494"/>
            <a:ext cx="226867" cy="199292"/>
          </a:xfrm>
          <a:prstGeom prst="rect">
            <a:avLst/>
          </a:prstGeom>
        </p:spPr>
      </p:pic>
      <p:pic>
        <p:nvPicPr>
          <p:cNvPr id="43" name="Imagen 42"/>
          <p:cNvPicPr>
            <a:picLocks noChangeAspect="1"/>
          </p:cNvPicPr>
          <p:nvPr/>
        </p:nvPicPr>
        <p:blipFill>
          <a:blip r:embed="rId2"/>
          <a:stretch>
            <a:fillRect/>
          </a:stretch>
        </p:blipFill>
        <p:spPr>
          <a:xfrm>
            <a:off x="4766877" y="5447881"/>
            <a:ext cx="226867" cy="199292"/>
          </a:xfrm>
          <a:prstGeom prst="rect">
            <a:avLst/>
          </a:prstGeom>
        </p:spPr>
      </p:pic>
      <p:pic>
        <p:nvPicPr>
          <p:cNvPr id="49" name="Imagen 48"/>
          <p:cNvPicPr>
            <a:picLocks noChangeAspect="1"/>
          </p:cNvPicPr>
          <p:nvPr/>
        </p:nvPicPr>
        <p:blipFill>
          <a:blip r:embed="rId2"/>
          <a:stretch>
            <a:fillRect/>
          </a:stretch>
        </p:blipFill>
        <p:spPr>
          <a:xfrm>
            <a:off x="3791121" y="5160894"/>
            <a:ext cx="226867" cy="199292"/>
          </a:xfrm>
          <a:prstGeom prst="rect">
            <a:avLst/>
          </a:prstGeom>
        </p:spPr>
      </p:pic>
      <p:pic>
        <p:nvPicPr>
          <p:cNvPr id="50" name="Imagen 49"/>
          <p:cNvPicPr>
            <a:picLocks noChangeAspect="1"/>
          </p:cNvPicPr>
          <p:nvPr/>
        </p:nvPicPr>
        <p:blipFill>
          <a:blip r:embed="rId2"/>
          <a:stretch>
            <a:fillRect/>
          </a:stretch>
        </p:blipFill>
        <p:spPr>
          <a:xfrm>
            <a:off x="6366087" y="4707653"/>
            <a:ext cx="226867" cy="199292"/>
          </a:xfrm>
          <a:prstGeom prst="rect">
            <a:avLst/>
          </a:prstGeom>
        </p:spPr>
      </p:pic>
      <p:pic>
        <p:nvPicPr>
          <p:cNvPr id="51" name="Imagen 50"/>
          <p:cNvPicPr>
            <a:picLocks noChangeAspect="1"/>
          </p:cNvPicPr>
          <p:nvPr/>
        </p:nvPicPr>
        <p:blipFill>
          <a:blip r:embed="rId2"/>
          <a:stretch>
            <a:fillRect/>
          </a:stretch>
        </p:blipFill>
        <p:spPr>
          <a:xfrm>
            <a:off x="10603600" y="3589393"/>
            <a:ext cx="226867" cy="199292"/>
          </a:xfrm>
          <a:prstGeom prst="rect">
            <a:avLst/>
          </a:prstGeom>
        </p:spPr>
      </p:pic>
      <p:pic>
        <p:nvPicPr>
          <p:cNvPr id="52" name="Imagen 51"/>
          <p:cNvPicPr>
            <a:picLocks noChangeAspect="1"/>
          </p:cNvPicPr>
          <p:nvPr/>
        </p:nvPicPr>
        <p:blipFill>
          <a:blip r:embed="rId2"/>
          <a:stretch>
            <a:fillRect/>
          </a:stretch>
        </p:blipFill>
        <p:spPr>
          <a:xfrm>
            <a:off x="10934129" y="2209875"/>
            <a:ext cx="226867" cy="199292"/>
          </a:xfrm>
          <a:prstGeom prst="rect">
            <a:avLst/>
          </a:prstGeom>
        </p:spPr>
      </p:pic>
      <p:pic>
        <p:nvPicPr>
          <p:cNvPr id="53" name="Imagen 52"/>
          <p:cNvPicPr>
            <a:picLocks noChangeAspect="1"/>
          </p:cNvPicPr>
          <p:nvPr/>
        </p:nvPicPr>
        <p:blipFill>
          <a:blip r:embed="rId2"/>
          <a:stretch>
            <a:fillRect/>
          </a:stretch>
        </p:blipFill>
        <p:spPr>
          <a:xfrm>
            <a:off x="6811412" y="3395429"/>
            <a:ext cx="226867" cy="199292"/>
          </a:xfrm>
          <a:prstGeom prst="rect">
            <a:avLst/>
          </a:prstGeom>
        </p:spPr>
      </p:pic>
      <p:pic>
        <p:nvPicPr>
          <p:cNvPr id="54" name="Imagen 53"/>
          <p:cNvPicPr>
            <a:picLocks noChangeAspect="1"/>
          </p:cNvPicPr>
          <p:nvPr/>
        </p:nvPicPr>
        <p:blipFill>
          <a:blip r:embed="rId2"/>
          <a:stretch>
            <a:fillRect/>
          </a:stretch>
        </p:blipFill>
        <p:spPr>
          <a:xfrm>
            <a:off x="6785683" y="2621554"/>
            <a:ext cx="226867" cy="199292"/>
          </a:xfrm>
          <a:prstGeom prst="rect">
            <a:avLst/>
          </a:prstGeom>
        </p:spPr>
      </p:pic>
      <p:pic>
        <p:nvPicPr>
          <p:cNvPr id="55" name="Imagen 54"/>
          <p:cNvPicPr>
            <a:picLocks noChangeAspect="1"/>
          </p:cNvPicPr>
          <p:nvPr/>
        </p:nvPicPr>
        <p:blipFill>
          <a:blip r:embed="rId2"/>
          <a:stretch>
            <a:fillRect/>
          </a:stretch>
        </p:blipFill>
        <p:spPr>
          <a:xfrm>
            <a:off x="3042975" y="3332094"/>
            <a:ext cx="226867" cy="199292"/>
          </a:xfrm>
          <a:prstGeom prst="rect">
            <a:avLst/>
          </a:prstGeom>
        </p:spPr>
      </p:pic>
      <p:pic>
        <p:nvPicPr>
          <p:cNvPr id="56" name="Imagen 55"/>
          <p:cNvPicPr>
            <a:picLocks noChangeAspect="1"/>
          </p:cNvPicPr>
          <p:nvPr/>
        </p:nvPicPr>
        <p:blipFill>
          <a:blip r:embed="rId2"/>
          <a:stretch>
            <a:fillRect/>
          </a:stretch>
        </p:blipFill>
        <p:spPr>
          <a:xfrm>
            <a:off x="2981620" y="2285086"/>
            <a:ext cx="226867" cy="199292"/>
          </a:xfrm>
          <a:prstGeom prst="rect">
            <a:avLst/>
          </a:prstGeom>
        </p:spPr>
      </p:pic>
    </p:spTree>
    <p:extLst>
      <p:ext uri="{BB962C8B-B14F-4D97-AF65-F5344CB8AC3E}">
        <p14:creationId xmlns:p14="http://schemas.microsoft.com/office/powerpoint/2010/main" val="23323318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20634" y="190005"/>
            <a:ext cx="4524499" cy="369332"/>
          </a:xfrm>
          <a:prstGeom prst="rect">
            <a:avLst/>
          </a:prstGeom>
          <a:noFill/>
        </p:spPr>
        <p:txBody>
          <a:bodyPr wrap="square" rtlCol="0">
            <a:spAutoFit/>
          </a:bodyPr>
          <a:lstStyle/>
          <a:p>
            <a:r>
              <a:rPr lang="es-ES" dirty="0" smtClean="0">
                <a:solidFill>
                  <a:srgbClr val="FF0000"/>
                </a:solidFill>
              </a:rPr>
              <a:t>Pag 52</a:t>
            </a:r>
            <a:endParaRPr lang="es-ES" dirty="0">
              <a:solidFill>
                <a:srgbClr val="FF0000"/>
              </a:solidFill>
            </a:endParaRPr>
          </a:p>
        </p:txBody>
      </p:sp>
      <p:sp>
        <p:nvSpPr>
          <p:cNvPr id="6" name="CuadroTexto 5"/>
          <p:cNvSpPr txBox="1"/>
          <p:nvPr/>
        </p:nvSpPr>
        <p:spPr>
          <a:xfrm>
            <a:off x="605642" y="760021"/>
            <a:ext cx="10652166" cy="369332"/>
          </a:xfrm>
          <a:prstGeom prst="rect">
            <a:avLst/>
          </a:prstGeom>
          <a:noFill/>
        </p:spPr>
        <p:txBody>
          <a:bodyPr wrap="square" rtlCol="0">
            <a:spAutoFit/>
          </a:bodyPr>
          <a:lstStyle/>
          <a:p>
            <a:r>
              <a:rPr lang="es-ES" dirty="0" smtClean="0">
                <a:solidFill>
                  <a:srgbClr val="FF0000"/>
                </a:solidFill>
              </a:rPr>
              <a:t>4. </a:t>
            </a:r>
            <a:r>
              <a:rPr lang="es-ES" dirty="0" smtClean="0">
                <a:solidFill>
                  <a:schemeClr val="accent1">
                    <a:lumMod val="75000"/>
                  </a:schemeClr>
                </a:solidFill>
              </a:rPr>
              <a:t>Look at Spain´s coat of arms and answer the following question. Do research to find the you do not know.</a:t>
            </a:r>
            <a:endParaRPr lang="es-ES" dirty="0">
              <a:solidFill>
                <a:schemeClr val="accent1">
                  <a:lumMod val="75000"/>
                </a:schemeClr>
              </a:solidFill>
            </a:endParaRPr>
          </a:p>
        </p:txBody>
      </p:sp>
      <p:sp>
        <p:nvSpPr>
          <p:cNvPr id="7" name="CuadroTexto 6"/>
          <p:cNvSpPr txBox="1"/>
          <p:nvPr/>
        </p:nvSpPr>
        <p:spPr>
          <a:xfrm>
            <a:off x="1033153" y="1270660"/>
            <a:ext cx="9939647"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The coat of arm has the Spanish national motto, Plus Ultra. What does this mean in Latin?</a:t>
            </a:r>
            <a:endParaRPr lang="es-ES" dirty="0">
              <a:solidFill>
                <a:schemeClr val="accent1">
                  <a:lumMod val="75000"/>
                </a:schemeClr>
              </a:solidFill>
            </a:endParaRPr>
          </a:p>
        </p:txBody>
      </p:sp>
      <p:sp>
        <p:nvSpPr>
          <p:cNvPr id="8" name="CuadroTexto 7"/>
          <p:cNvSpPr txBox="1"/>
          <p:nvPr/>
        </p:nvSpPr>
        <p:spPr>
          <a:xfrm>
            <a:off x="1496291" y="1638796"/>
            <a:ext cx="9927772" cy="369332"/>
          </a:xfrm>
          <a:prstGeom prst="rect">
            <a:avLst/>
          </a:prstGeom>
          <a:noFill/>
        </p:spPr>
        <p:txBody>
          <a:bodyPr wrap="square" rtlCol="0">
            <a:spAutoFit/>
          </a:bodyPr>
          <a:lstStyle/>
          <a:p>
            <a:r>
              <a:rPr lang="es-ES" dirty="0" smtClean="0"/>
              <a:t>It means further beyond.</a:t>
            </a:r>
            <a:endParaRPr lang="es-ES" dirty="0"/>
          </a:p>
        </p:txBody>
      </p:sp>
      <p:sp>
        <p:nvSpPr>
          <p:cNvPr id="9" name="CuadroTexto 8"/>
          <p:cNvSpPr txBox="1"/>
          <p:nvPr/>
        </p:nvSpPr>
        <p:spPr>
          <a:xfrm>
            <a:off x="1187533" y="2018805"/>
            <a:ext cx="11768447"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Which Spanish monarch had this same motto?</a:t>
            </a:r>
            <a:endParaRPr lang="es-ES" dirty="0">
              <a:solidFill>
                <a:schemeClr val="accent1">
                  <a:lumMod val="75000"/>
                </a:schemeClr>
              </a:solidFill>
            </a:endParaRPr>
          </a:p>
        </p:txBody>
      </p:sp>
      <p:sp>
        <p:nvSpPr>
          <p:cNvPr id="10" name="CuadroTexto 9"/>
          <p:cNvSpPr txBox="1"/>
          <p:nvPr/>
        </p:nvSpPr>
        <p:spPr>
          <a:xfrm>
            <a:off x="1496292" y="2363190"/>
            <a:ext cx="7600207" cy="369332"/>
          </a:xfrm>
          <a:prstGeom prst="rect">
            <a:avLst/>
          </a:prstGeom>
          <a:noFill/>
        </p:spPr>
        <p:txBody>
          <a:bodyPr wrap="square" rtlCol="0">
            <a:spAutoFit/>
          </a:bodyPr>
          <a:lstStyle/>
          <a:p>
            <a:r>
              <a:rPr lang="es-ES" dirty="0" smtClean="0"/>
              <a:t>Charles I</a:t>
            </a:r>
            <a:endParaRPr lang="es-ES" dirty="0"/>
          </a:p>
        </p:txBody>
      </p:sp>
      <p:sp>
        <p:nvSpPr>
          <p:cNvPr id="11" name="CuadroTexto 10"/>
          <p:cNvSpPr txBox="1"/>
          <p:nvPr/>
        </p:nvSpPr>
        <p:spPr>
          <a:xfrm>
            <a:off x="1223159" y="2850078"/>
            <a:ext cx="7469580"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The ribonn on coat of arms is wrapped around two pillars. What are they?</a:t>
            </a:r>
            <a:endParaRPr lang="es-ES" dirty="0">
              <a:solidFill>
                <a:schemeClr val="accent1">
                  <a:lumMod val="75000"/>
                </a:schemeClr>
              </a:solidFill>
            </a:endParaRPr>
          </a:p>
        </p:txBody>
      </p:sp>
      <p:sp>
        <p:nvSpPr>
          <p:cNvPr id="12" name="CuadroTexto 11"/>
          <p:cNvSpPr txBox="1"/>
          <p:nvPr/>
        </p:nvSpPr>
        <p:spPr>
          <a:xfrm>
            <a:off x="1413164" y="3218213"/>
            <a:ext cx="9987148" cy="369332"/>
          </a:xfrm>
          <a:prstGeom prst="rect">
            <a:avLst/>
          </a:prstGeom>
          <a:noFill/>
        </p:spPr>
        <p:txBody>
          <a:bodyPr wrap="square" rtlCol="0">
            <a:spAutoFit/>
          </a:bodyPr>
          <a:lstStyle/>
          <a:p>
            <a:r>
              <a:rPr lang="es-ES" dirty="0" smtClean="0"/>
              <a:t>Pillars of Hercules</a:t>
            </a:r>
            <a:r>
              <a:rPr lang="es-ES" dirty="0"/>
              <a:t>.</a:t>
            </a:r>
          </a:p>
        </p:txBody>
      </p:sp>
      <p:sp>
        <p:nvSpPr>
          <p:cNvPr id="13" name="CuadroTexto 12"/>
          <p:cNvSpPr txBox="1"/>
          <p:nvPr/>
        </p:nvSpPr>
        <p:spPr>
          <a:xfrm>
            <a:off x="1116281" y="3621974"/>
            <a:ext cx="9595262"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What is the relationship between the motto and the two pillars?</a:t>
            </a:r>
            <a:endParaRPr lang="es-ES" dirty="0">
              <a:solidFill>
                <a:schemeClr val="accent1">
                  <a:lumMod val="75000"/>
                </a:schemeClr>
              </a:solidFill>
            </a:endParaRPr>
          </a:p>
        </p:txBody>
      </p:sp>
      <p:sp>
        <p:nvSpPr>
          <p:cNvPr id="14" name="CuadroTexto 13"/>
          <p:cNvSpPr txBox="1"/>
          <p:nvPr/>
        </p:nvSpPr>
        <p:spPr>
          <a:xfrm>
            <a:off x="1531918" y="3942608"/>
            <a:ext cx="6543303" cy="369332"/>
          </a:xfrm>
          <a:prstGeom prst="rect">
            <a:avLst/>
          </a:prstGeom>
          <a:noFill/>
        </p:spPr>
        <p:txBody>
          <a:bodyPr wrap="square" rtlCol="0">
            <a:spAutoFit/>
          </a:bodyPr>
          <a:lstStyle/>
          <a:p>
            <a:r>
              <a:rPr lang="es-ES" dirty="0" smtClean="0"/>
              <a:t>That both are part of the coat of arms. </a:t>
            </a:r>
            <a:endParaRPr lang="es-ES" dirty="0"/>
          </a:p>
        </p:txBody>
      </p:sp>
      <p:sp>
        <p:nvSpPr>
          <p:cNvPr id="15" name="CuadroTexto 14"/>
          <p:cNvSpPr txBox="1"/>
          <p:nvPr/>
        </p:nvSpPr>
        <p:spPr>
          <a:xfrm>
            <a:off x="9897035" y="311972"/>
            <a:ext cx="1570617" cy="369332"/>
          </a:xfrm>
          <a:prstGeom prst="rect">
            <a:avLst/>
          </a:prstGeom>
          <a:noFill/>
        </p:spPr>
        <p:txBody>
          <a:bodyPr wrap="square" rtlCol="0">
            <a:spAutoFit/>
          </a:bodyPr>
          <a:lstStyle/>
          <a:p>
            <a:r>
              <a:rPr lang="es-ES" dirty="0" smtClean="0"/>
              <a:t>22/4/2020</a:t>
            </a:r>
            <a:endParaRPr lang="es-ES" dirty="0"/>
          </a:p>
        </p:txBody>
      </p:sp>
      <p:pic>
        <p:nvPicPr>
          <p:cNvPr id="16" name="Imagen 15"/>
          <p:cNvPicPr>
            <a:picLocks noChangeAspect="1"/>
          </p:cNvPicPr>
          <p:nvPr/>
        </p:nvPicPr>
        <p:blipFill>
          <a:blip r:embed="rId2"/>
          <a:stretch>
            <a:fillRect/>
          </a:stretch>
        </p:blipFill>
        <p:spPr>
          <a:xfrm>
            <a:off x="3951438" y="1770487"/>
            <a:ext cx="226867" cy="199292"/>
          </a:xfrm>
          <a:prstGeom prst="rect">
            <a:avLst/>
          </a:prstGeom>
        </p:spPr>
      </p:pic>
      <p:sp>
        <p:nvSpPr>
          <p:cNvPr id="2" name="CuadroTexto 1"/>
          <p:cNvSpPr txBox="1"/>
          <p:nvPr/>
        </p:nvSpPr>
        <p:spPr>
          <a:xfrm>
            <a:off x="2481943" y="2351315"/>
            <a:ext cx="2410690" cy="380010"/>
          </a:xfrm>
          <a:prstGeom prst="rect">
            <a:avLst/>
          </a:prstGeom>
          <a:noFill/>
        </p:spPr>
        <p:txBody>
          <a:bodyPr wrap="square" rtlCol="0">
            <a:spAutoFit/>
          </a:bodyPr>
          <a:lstStyle/>
          <a:p>
            <a:r>
              <a:rPr lang="es-ES" dirty="0" smtClean="0">
                <a:solidFill>
                  <a:srgbClr val="FF0000"/>
                </a:solidFill>
              </a:rPr>
              <a:t>Carlos I</a:t>
            </a:r>
            <a:endParaRPr lang="es-ES" dirty="0">
              <a:solidFill>
                <a:srgbClr val="FF0000"/>
              </a:solidFill>
            </a:endParaRPr>
          </a:p>
        </p:txBody>
      </p:sp>
      <p:pic>
        <p:nvPicPr>
          <p:cNvPr id="17" name="Imagen 16"/>
          <p:cNvPicPr>
            <a:picLocks noChangeAspect="1"/>
          </p:cNvPicPr>
          <p:nvPr/>
        </p:nvPicPr>
        <p:blipFill>
          <a:blip r:embed="rId2"/>
          <a:stretch>
            <a:fillRect/>
          </a:stretch>
        </p:blipFill>
        <p:spPr>
          <a:xfrm>
            <a:off x="3355692" y="3279120"/>
            <a:ext cx="278157" cy="244348"/>
          </a:xfrm>
          <a:prstGeom prst="rect">
            <a:avLst/>
          </a:prstGeom>
        </p:spPr>
      </p:pic>
      <p:sp>
        <p:nvSpPr>
          <p:cNvPr id="3" name="Rectángulo 2"/>
          <p:cNvSpPr/>
          <p:nvPr/>
        </p:nvSpPr>
        <p:spPr>
          <a:xfrm>
            <a:off x="1444831" y="4372767"/>
            <a:ext cx="7651668" cy="1354217"/>
          </a:xfrm>
          <a:prstGeom prst="rect">
            <a:avLst/>
          </a:prstGeom>
        </p:spPr>
        <p:txBody>
          <a:bodyPr wrap="square">
            <a:spAutoFit/>
          </a:bodyPr>
          <a:lstStyle/>
          <a:p>
            <a:pPr lvl="0">
              <a:spcAft>
                <a:spcPts val="0"/>
              </a:spcAft>
            </a:pPr>
            <a:r>
              <a:rPr lang="en-GB" sz="1600" dirty="0">
                <a:solidFill>
                  <a:srgbClr val="FF0000"/>
                </a:solidFill>
                <a:latin typeface="Arial" panose="020B0604020202020204" pitchFamily="34" charset="0"/>
                <a:ea typeface="MS Mincho"/>
                <a:cs typeface="Arial" panose="020B0604020202020204" pitchFamily="34" charset="0"/>
              </a:rPr>
              <a:t>The Pillars of Hercules was the high land in the Strait of Gibraltar (one in Gibraltar and the other possibly in Morocco). They were a symbol that marked the end of the Ancient Greek world. The Pillars of Hercules and the phrase “further beyond” refer to the exploration of the Americas.</a:t>
            </a:r>
            <a:endParaRPr lang="es-ES" sz="1600" dirty="0">
              <a:solidFill>
                <a:srgbClr val="FF0000"/>
              </a:solidFill>
              <a:latin typeface="Arial" panose="020B0604020202020204" pitchFamily="34" charset="0"/>
              <a:ea typeface="MS Mincho"/>
              <a:cs typeface="Arial" panose="020B0604020202020204" pitchFamily="34" charset="0"/>
            </a:endParaRPr>
          </a:p>
          <a:p>
            <a:pPr>
              <a:spcAft>
                <a:spcPts val="0"/>
              </a:spcAft>
            </a:pPr>
            <a:r>
              <a:rPr lang="en-GB" dirty="0">
                <a:latin typeface="Arial" panose="020B0604020202020204" pitchFamily="34" charset="0"/>
                <a:ea typeface="MS Mincho"/>
                <a:cs typeface="Times New Roman" panose="02020603050405020304" pitchFamily="18" charset="0"/>
              </a:rPr>
              <a:t> </a:t>
            </a:r>
            <a:endParaRPr lang="es-ES" dirty="0">
              <a:latin typeface="Cambria" panose="02040503050406030204" pitchFamily="18" charset="0"/>
              <a:ea typeface="MS Mincho"/>
              <a:cs typeface="Times New Roman" panose="02020603050405020304" pitchFamily="18" charset="0"/>
            </a:endParaRPr>
          </a:p>
        </p:txBody>
      </p:sp>
      <p:pic>
        <p:nvPicPr>
          <p:cNvPr id="18" name="Imagen 17"/>
          <p:cNvPicPr>
            <a:picLocks noChangeAspect="1"/>
          </p:cNvPicPr>
          <p:nvPr/>
        </p:nvPicPr>
        <p:blipFill>
          <a:blip r:embed="rId2"/>
          <a:stretch>
            <a:fillRect/>
          </a:stretch>
        </p:blipFill>
        <p:spPr>
          <a:xfrm>
            <a:off x="5384393" y="4049037"/>
            <a:ext cx="278157" cy="244348"/>
          </a:xfrm>
          <a:prstGeom prst="rect">
            <a:avLst/>
          </a:prstGeom>
        </p:spPr>
      </p:pic>
    </p:spTree>
    <p:extLst>
      <p:ext uri="{BB962C8B-B14F-4D97-AF65-F5344CB8AC3E}">
        <p14:creationId xmlns:p14="http://schemas.microsoft.com/office/powerpoint/2010/main" val="385103196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1739</Words>
  <Application>Microsoft Macintosh PowerPoint</Application>
  <PresentationFormat>Personalizado</PresentationFormat>
  <Paragraphs>184</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Social Science </vt:lpstr>
      <vt:lpstr>UNIT: 3</vt:lpstr>
      <vt:lpstr>Let´s begin </vt:lpstr>
      <vt:lpstr>Reflect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Vodafone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Science</dc:title>
  <dc:creator>Godino, Gema, Vodafone Spain</dc:creator>
  <cp:lastModifiedBy>nadia violeta lenis</cp:lastModifiedBy>
  <cp:revision>100</cp:revision>
  <dcterms:created xsi:type="dcterms:W3CDTF">2020-04-14T11:28:56Z</dcterms:created>
  <dcterms:modified xsi:type="dcterms:W3CDTF">2020-04-27T15:00:59Z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10dda9e-e2e2-4af8-b1b5-a3b06c6d8782_Enabled">
    <vt:lpwstr>True</vt:lpwstr>
  </property>
  <property fmtid="{D5CDD505-2E9C-101B-9397-08002B2CF9AE}" pid="3" name="MSIP_Label_910dda9e-e2e2-4af8-b1b5-a3b06c6d8782_SiteId">
    <vt:lpwstr>68283f3b-8487-4c86-adb3-a5228f18b893</vt:lpwstr>
  </property>
  <property fmtid="{D5CDD505-2E9C-101B-9397-08002B2CF9AE}" pid="4" name="MSIP_Label_910dda9e-e2e2-4af8-b1b5-a3b06c6d8782_Owner">
    <vt:lpwstr>gema.godino@vodafone.com</vt:lpwstr>
  </property>
  <property fmtid="{D5CDD505-2E9C-101B-9397-08002B2CF9AE}" pid="5" name="MSIP_Label_910dda9e-e2e2-4af8-b1b5-a3b06c6d8782_SetDate">
    <vt:lpwstr>2020-04-14T11:49:10.4365651Z</vt:lpwstr>
  </property>
  <property fmtid="{D5CDD505-2E9C-101B-9397-08002B2CF9AE}" pid="6" name="MSIP_Label_910dda9e-e2e2-4af8-b1b5-a3b06c6d8782_Name">
    <vt:lpwstr>C1 Public</vt:lpwstr>
  </property>
  <property fmtid="{D5CDD505-2E9C-101B-9397-08002B2CF9AE}" pid="7" name="MSIP_Label_910dda9e-e2e2-4af8-b1b5-a3b06c6d8782_Application">
    <vt:lpwstr>Microsoft Azure Information Protection</vt:lpwstr>
  </property>
  <property fmtid="{D5CDD505-2E9C-101B-9397-08002B2CF9AE}" pid="8" name="MSIP_Label_910dda9e-e2e2-4af8-b1b5-a3b06c6d8782_Extended_MSFT_Method">
    <vt:lpwstr>Manual</vt:lpwstr>
  </property>
  <property fmtid="{D5CDD505-2E9C-101B-9397-08002B2CF9AE}" pid="9" name="Sensitivity">
    <vt:lpwstr>C1 Public</vt:lpwstr>
  </property>
</Properties>
</file>