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1" r:id="rId8"/>
    <p:sldId id="263" r:id="rId9"/>
    <p:sldId id="264" r:id="rId10"/>
    <p:sldId id="265" r:id="rId11"/>
    <p:sldId id="266" r:id="rId12"/>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FF"/>
    <a:srgbClr val="ABFFFF"/>
    <a:srgbClr val="DAFFFF"/>
    <a:srgbClr val="00FFFF"/>
    <a:srgbClr val="7FF1F1"/>
    <a:srgbClr val="FF0066"/>
    <a:srgbClr val="990099"/>
    <a:srgbClr val="FF3399"/>
    <a:srgbClr val="56FCC9"/>
    <a:srgbClr val="04C88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72" d="100"/>
          <a:sy n="72" d="100"/>
        </p:scale>
        <p:origin x="-632" y="-10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printerSettings" Target="printerSettings/printerSettings1.bin"/><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s-ES"/>
          </a:p>
        </p:txBody>
      </p:sp>
      <p:sp>
        <p:nvSpPr>
          <p:cNvPr id="4" name="Marcador de fecha 3"/>
          <p:cNvSpPr>
            <a:spLocks noGrp="1"/>
          </p:cNvSpPr>
          <p:nvPr>
            <p:ph type="dt" sz="half" idx="10"/>
          </p:nvPr>
        </p:nvSpPr>
        <p:spPr/>
        <p:txBody>
          <a:bodyPr/>
          <a:lstStyle/>
          <a:p>
            <a:fld id="{DDF72840-22EF-4F91-8C5F-FBEFF3CF06C5}" type="datetimeFigureOut">
              <a:rPr lang="es-ES" smtClean="0"/>
              <a:t>27/4/20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BBA67CE-6670-43E6-8BEB-CB39ABB9AB25}" type="slidenum">
              <a:rPr lang="es-ES" smtClean="0"/>
              <a:t>‹Nr.›</a:t>
            </a:fld>
            <a:endParaRPr lang="es-ES"/>
          </a:p>
        </p:txBody>
      </p:sp>
    </p:spTree>
    <p:extLst>
      <p:ext uri="{BB962C8B-B14F-4D97-AF65-F5344CB8AC3E}">
        <p14:creationId xmlns:p14="http://schemas.microsoft.com/office/powerpoint/2010/main" val="2174952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DDF72840-22EF-4F91-8C5F-FBEFF3CF06C5}" type="datetimeFigureOut">
              <a:rPr lang="es-ES" smtClean="0"/>
              <a:t>27/4/20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BBA67CE-6670-43E6-8BEB-CB39ABB9AB25}" type="slidenum">
              <a:rPr lang="es-ES" smtClean="0"/>
              <a:t>‹Nr.›</a:t>
            </a:fld>
            <a:endParaRPr lang="es-ES"/>
          </a:p>
        </p:txBody>
      </p:sp>
    </p:spTree>
    <p:extLst>
      <p:ext uri="{BB962C8B-B14F-4D97-AF65-F5344CB8AC3E}">
        <p14:creationId xmlns:p14="http://schemas.microsoft.com/office/powerpoint/2010/main" val="219244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DDF72840-22EF-4F91-8C5F-FBEFF3CF06C5}" type="datetimeFigureOut">
              <a:rPr lang="es-ES" smtClean="0"/>
              <a:t>27/4/20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BBA67CE-6670-43E6-8BEB-CB39ABB9AB25}" type="slidenum">
              <a:rPr lang="es-ES" smtClean="0"/>
              <a:t>‹Nr.›</a:t>
            </a:fld>
            <a:endParaRPr lang="es-ES"/>
          </a:p>
        </p:txBody>
      </p:sp>
    </p:spTree>
    <p:extLst>
      <p:ext uri="{BB962C8B-B14F-4D97-AF65-F5344CB8AC3E}">
        <p14:creationId xmlns:p14="http://schemas.microsoft.com/office/powerpoint/2010/main" val="19318134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DDF72840-22EF-4F91-8C5F-FBEFF3CF06C5}" type="datetimeFigureOut">
              <a:rPr lang="es-ES" smtClean="0"/>
              <a:t>27/4/20</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2BBA67CE-6670-43E6-8BEB-CB39ABB9AB25}" type="slidenum">
              <a:rPr lang="es-ES" smtClean="0"/>
              <a:t>‹Nr.›</a:t>
            </a:fld>
            <a:endParaRPr lang="es-ES"/>
          </a:p>
        </p:txBody>
      </p:sp>
    </p:spTree>
    <p:extLst>
      <p:ext uri="{BB962C8B-B14F-4D97-AF65-F5344CB8AC3E}">
        <p14:creationId xmlns:p14="http://schemas.microsoft.com/office/powerpoint/2010/main" val="147207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DDF72840-22EF-4F91-8C5F-FBEFF3CF06C5}" type="datetimeFigureOut">
              <a:rPr lang="es-ES" smtClean="0"/>
              <a:t>27/4/20</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2BBA67CE-6670-43E6-8BEB-CB39ABB9AB25}" type="slidenum">
              <a:rPr lang="es-ES" smtClean="0"/>
              <a:t>‹Nr.›</a:t>
            </a:fld>
            <a:endParaRPr lang="es-ES"/>
          </a:p>
        </p:txBody>
      </p:sp>
    </p:spTree>
    <p:extLst>
      <p:ext uri="{BB962C8B-B14F-4D97-AF65-F5344CB8AC3E}">
        <p14:creationId xmlns:p14="http://schemas.microsoft.com/office/powerpoint/2010/main" val="28385772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DDF72840-22EF-4F91-8C5F-FBEFF3CF06C5}" type="datetimeFigureOut">
              <a:rPr lang="es-ES" smtClean="0"/>
              <a:t>27/4/20</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2BBA67CE-6670-43E6-8BEB-CB39ABB9AB25}" type="slidenum">
              <a:rPr lang="es-ES" smtClean="0"/>
              <a:t>‹Nr.›</a:t>
            </a:fld>
            <a:endParaRPr lang="es-ES"/>
          </a:p>
        </p:txBody>
      </p:sp>
    </p:spTree>
    <p:extLst>
      <p:ext uri="{BB962C8B-B14F-4D97-AF65-F5344CB8AC3E}">
        <p14:creationId xmlns:p14="http://schemas.microsoft.com/office/powerpoint/2010/main" val="42327642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DDF72840-22EF-4F91-8C5F-FBEFF3CF06C5}" type="datetimeFigureOut">
              <a:rPr lang="es-ES" smtClean="0"/>
              <a:t>27/4/20</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2BBA67CE-6670-43E6-8BEB-CB39ABB9AB25}" type="slidenum">
              <a:rPr lang="es-ES" smtClean="0"/>
              <a:t>‹Nr.›</a:t>
            </a:fld>
            <a:endParaRPr lang="es-ES"/>
          </a:p>
        </p:txBody>
      </p:sp>
    </p:spTree>
    <p:extLst>
      <p:ext uri="{BB962C8B-B14F-4D97-AF65-F5344CB8AC3E}">
        <p14:creationId xmlns:p14="http://schemas.microsoft.com/office/powerpoint/2010/main" val="42273750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DDF72840-22EF-4F91-8C5F-FBEFF3CF06C5}" type="datetimeFigureOut">
              <a:rPr lang="es-ES" smtClean="0"/>
              <a:t>27/4/20</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2BBA67CE-6670-43E6-8BEB-CB39ABB9AB25}" type="slidenum">
              <a:rPr lang="es-ES" smtClean="0"/>
              <a:t>‹Nr.›</a:t>
            </a:fld>
            <a:endParaRPr lang="es-ES"/>
          </a:p>
        </p:txBody>
      </p:sp>
    </p:spTree>
    <p:extLst>
      <p:ext uri="{BB962C8B-B14F-4D97-AF65-F5344CB8AC3E}">
        <p14:creationId xmlns:p14="http://schemas.microsoft.com/office/powerpoint/2010/main" val="41754809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DDF72840-22EF-4F91-8C5F-FBEFF3CF06C5}" type="datetimeFigureOut">
              <a:rPr lang="es-ES" smtClean="0"/>
              <a:t>27/4/20</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2BBA67CE-6670-43E6-8BEB-CB39ABB9AB25}" type="slidenum">
              <a:rPr lang="es-ES" smtClean="0"/>
              <a:t>‹Nr.›</a:t>
            </a:fld>
            <a:endParaRPr lang="es-ES"/>
          </a:p>
        </p:txBody>
      </p:sp>
    </p:spTree>
    <p:extLst>
      <p:ext uri="{BB962C8B-B14F-4D97-AF65-F5344CB8AC3E}">
        <p14:creationId xmlns:p14="http://schemas.microsoft.com/office/powerpoint/2010/main" val="24829550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DDF72840-22EF-4F91-8C5F-FBEFF3CF06C5}" type="datetimeFigureOut">
              <a:rPr lang="es-ES" smtClean="0"/>
              <a:t>27/4/20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BBA67CE-6670-43E6-8BEB-CB39ABB9AB25}" type="slidenum">
              <a:rPr lang="es-ES" smtClean="0"/>
              <a:t>‹Nr.›</a:t>
            </a:fld>
            <a:endParaRPr lang="es-ES"/>
          </a:p>
        </p:txBody>
      </p:sp>
    </p:spTree>
    <p:extLst>
      <p:ext uri="{BB962C8B-B14F-4D97-AF65-F5344CB8AC3E}">
        <p14:creationId xmlns:p14="http://schemas.microsoft.com/office/powerpoint/2010/main" val="25920844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DDF72840-22EF-4F91-8C5F-FBEFF3CF06C5}" type="datetimeFigureOut">
              <a:rPr lang="es-ES" smtClean="0"/>
              <a:t>27/4/20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BBA67CE-6670-43E6-8BEB-CB39ABB9AB25}" type="slidenum">
              <a:rPr lang="es-ES" smtClean="0"/>
              <a:t>‹Nr.›</a:t>
            </a:fld>
            <a:endParaRPr lang="es-ES"/>
          </a:p>
        </p:txBody>
      </p:sp>
    </p:spTree>
    <p:extLst>
      <p:ext uri="{BB962C8B-B14F-4D97-AF65-F5344CB8AC3E}">
        <p14:creationId xmlns:p14="http://schemas.microsoft.com/office/powerpoint/2010/main" val="210816551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F72840-22EF-4F91-8C5F-FBEFF3CF06C5}" type="datetimeFigureOut">
              <a:rPr lang="es-ES" smtClean="0"/>
              <a:t>27/4/20</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BA67CE-6670-43E6-8BEB-CB39ABB9AB25}" type="slidenum">
              <a:rPr lang="es-ES" smtClean="0"/>
              <a:t>‹Nr.›</a:t>
            </a:fld>
            <a:endParaRPr lang="es-ES"/>
          </a:p>
        </p:txBody>
      </p:sp>
      <p:sp>
        <p:nvSpPr>
          <p:cNvPr id="7" name="MSIPCMContentMarking" descr="{&quot;HashCode&quot;:-1699574231,&quot;Placement&quot;:&quot;Footer&quot;}"/>
          <p:cNvSpPr txBox="1"/>
          <p:nvPr userDrawn="1"/>
        </p:nvSpPr>
        <p:spPr>
          <a:xfrm>
            <a:off x="0" y="6646927"/>
            <a:ext cx="619703" cy="211073"/>
          </a:xfrm>
          <a:prstGeom prst="rect">
            <a:avLst/>
          </a:prstGeom>
          <a:noFill/>
        </p:spPr>
        <p:txBody>
          <a:bodyPr vert="horz" wrap="square" lIns="0" tIns="0" rIns="0" bIns="0" rtlCol="0" anchor="ctr" anchorCtr="1">
            <a:spAutoFit/>
          </a:bodyPr>
          <a:lstStyle/>
          <a:p>
            <a:pPr algn="l">
              <a:spcBef>
                <a:spcPts val="0"/>
              </a:spcBef>
              <a:spcAft>
                <a:spcPts val="0"/>
              </a:spcAft>
            </a:pPr>
            <a:r>
              <a:rPr lang="es-ES" sz="700" smtClean="0">
                <a:solidFill>
                  <a:srgbClr val="000000"/>
                </a:solidFill>
                <a:latin typeface="Calibri" panose="020F0502020204030204" pitchFamily="34" charset="0"/>
              </a:rPr>
              <a:t>C2 General</a:t>
            </a:r>
            <a:endParaRPr lang="es-ES" sz="700">
              <a:solidFill>
                <a:srgbClr val="000000"/>
              </a:solidFill>
              <a:latin typeface="Calibri" panose="020F0502020204030204" pitchFamily="34" charset="0"/>
            </a:endParaRPr>
          </a:p>
        </p:txBody>
      </p:sp>
    </p:spTree>
    <p:extLst>
      <p:ext uri="{BB962C8B-B14F-4D97-AF65-F5344CB8AC3E}">
        <p14:creationId xmlns:p14="http://schemas.microsoft.com/office/powerpoint/2010/main" val="19642266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6" Type="http://schemas.openxmlformats.org/officeDocument/2006/relationships/image" Target="../media/image6.jpeg"/><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 Id="rId3"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ondos Verdes | Vectores, Fotos de Stock y PSD Grat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7455"/>
            <a:ext cx="12192001" cy="6850545"/>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p:cNvSpPr txBox="1"/>
          <p:nvPr/>
        </p:nvSpPr>
        <p:spPr>
          <a:xfrm>
            <a:off x="2173185" y="2410690"/>
            <a:ext cx="13561621" cy="1569660"/>
          </a:xfrm>
          <a:prstGeom prst="rect">
            <a:avLst/>
          </a:prstGeom>
          <a:noFill/>
        </p:spPr>
        <p:txBody>
          <a:bodyPr wrap="square" rtlCol="0">
            <a:spAutoFit/>
          </a:bodyPr>
          <a:lstStyle/>
          <a:p>
            <a:r>
              <a:rPr lang="es-ES" sz="9600" dirty="0" smtClean="0">
                <a:solidFill>
                  <a:srgbClr val="008000"/>
                </a:solidFill>
                <a:latin typeface="Bernard MT Condensed" panose="02050806060905020404" pitchFamily="18" charset="0"/>
              </a:rPr>
              <a:t>NATURAL SCIENCE</a:t>
            </a:r>
            <a:endParaRPr lang="es-ES" sz="9600" dirty="0">
              <a:solidFill>
                <a:srgbClr val="008000"/>
              </a:solidFill>
              <a:latin typeface="Bernard MT Condensed" panose="02050806060905020404" pitchFamily="18" charset="0"/>
            </a:endParaRPr>
          </a:p>
        </p:txBody>
      </p:sp>
      <p:sp>
        <p:nvSpPr>
          <p:cNvPr id="5" name="CuadroTexto 4"/>
          <p:cNvSpPr txBox="1"/>
          <p:nvPr/>
        </p:nvSpPr>
        <p:spPr>
          <a:xfrm>
            <a:off x="10703843" y="166255"/>
            <a:ext cx="1971304" cy="369332"/>
          </a:xfrm>
          <a:prstGeom prst="rect">
            <a:avLst/>
          </a:prstGeom>
          <a:noFill/>
        </p:spPr>
        <p:txBody>
          <a:bodyPr wrap="square" rtlCol="0">
            <a:spAutoFit/>
          </a:bodyPr>
          <a:lstStyle/>
          <a:p>
            <a:r>
              <a:rPr lang="es-ES" dirty="0" smtClean="0"/>
              <a:t>15/4/2020</a:t>
            </a:r>
            <a:endParaRPr lang="es-ES" dirty="0"/>
          </a:p>
        </p:txBody>
      </p:sp>
      <p:sp>
        <p:nvSpPr>
          <p:cNvPr id="7" name="CuadroTexto 6"/>
          <p:cNvSpPr txBox="1"/>
          <p:nvPr/>
        </p:nvSpPr>
        <p:spPr>
          <a:xfrm>
            <a:off x="8977745" y="6115792"/>
            <a:ext cx="2933206" cy="369332"/>
          </a:xfrm>
          <a:prstGeom prst="rect">
            <a:avLst/>
          </a:prstGeom>
          <a:solidFill>
            <a:schemeClr val="bg1"/>
          </a:solidFill>
        </p:spPr>
        <p:txBody>
          <a:bodyPr wrap="square" rtlCol="0">
            <a:spAutoFit/>
          </a:bodyPr>
          <a:lstStyle/>
          <a:p>
            <a:r>
              <a:rPr lang="es-ES" b="1" i="1" dirty="0" smtClean="0"/>
              <a:t>Carmen Asenjo Godino 6º A</a:t>
            </a:r>
            <a:endParaRPr lang="es-ES" b="1" i="1" dirty="0"/>
          </a:p>
        </p:txBody>
      </p:sp>
    </p:spTree>
    <p:extLst>
      <p:ext uri="{BB962C8B-B14F-4D97-AF65-F5344CB8AC3E}">
        <p14:creationId xmlns:p14="http://schemas.microsoft.com/office/powerpoint/2010/main" val="364861378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0"/>
            <a:ext cx="12192000" cy="6858000"/>
          </a:xfrm>
          <a:prstGeom prst="rect">
            <a:avLst/>
          </a:prstGeom>
          <a:gradFill flip="none" rotWithShape="1">
            <a:gsLst>
              <a:gs pos="0">
                <a:srgbClr val="04C88B">
                  <a:tint val="66000"/>
                  <a:satMod val="160000"/>
                </a:srgbClr>
              </a:gs>
              <a:gs pos="50000">
                <a:srgbClr val="04C88B">
                  <a:tint val="44500"/>
                  <a:satMod val="160000"/>
                </a:srgbClr>
              </a:gs>
              <a:gs pos="100000">
                <a:srgbClr val="04C88B">
                  <a:tint val="23500"/>
                  <a:satMod val="160000"/>
                </a:srgb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p:cNvSpPr txBox="1"/>
          <p:nvPr/>
        </p:nvSpPr>
        <p:spPr>
          <a:xfrm>
            <a:off x="486887" y="-166253"/>
            <a:ext cx="10141528" cy="1569660"/>
          </a:xfrm>
          <a:prstGeom prst="rect">
            <a:avLst/>
          </a:prstGeom>
          <a:noFill/>
        </p:spPr>
        <p:txBody>
          <a:bodyPr wrap="square" rtlCol="0">
            <a:spAutoFit/>
          </a:bodyPr>
          <a:lstStyle/>
          <a:p>
            <a:r>
              <a:rPr lang="es-ES" sz="9600" dirty="0" smtClean="0">
                <a:latin typeface="Comic Sans MS" panose="030F0702030302020204" pitchFamily="66" charset="0"/>
              </a:rPr>
              <a:t>UNIT: 5</a:t>
            </a:r>
            <a:endParaRPr lang="es-ES" sz="9600" dirty="0">
              <a:latin typeface="Comic Sans MS" panose="030F0702030302020204" pitchFamily="66" charset="0"/>
            </a:endParaRPr>
          </a:p>
        </p:txBody>
      </p:sp>
      <p:sp>
        <p:nvSpPr>
          <p:cNvPr id="4" name="CuadroTexto 3"/>
          <p:cNvSpPr txBox="1"/>
          <p:nvPr/>
        </p:nvSpPr>
        <p:spPr>
          <a:xfrm>
            <a:off x="391885" y="1199409"/>
            <a:ext cx="10260281" cy="1400383"/>
          </a:xfrm>
          <a:prstGeom prst="rect">
            <a:avLst/>
          </a:prstGeom>
          <a:noFill/>
        </p:spPr>
        <p:txBody>
          <a:bodyPr wrap="square" rtlCol="0">
            <a:spAutoFit/>
          </a:bodyPr>
          <a:lstStyle/>
          <a:p>
            <a:r>
              <a:rPr lang="es-ES" sz="8500" dirty="0" smtClean="0">
                <a:latin typeface="Brush Script MT" panose="03060802040406070304" pitchFamily="66" charset="0"/>
              </a:rPr>
              <a:t>Matter and energy</a:t>
            </a:r>
            <a:endParaRPr lang="es-ES" sz="8500" dirty="0">
              <a:latin typeface="Brush Script MT" panose="03060802040406070304" pitchFamily="66" charset="0"/>
            </a:endParaRPr>
          </a:p>
        </p:txBody>
      </p:sp>
      <p:sp>
        <p:nvSpPr>
          <p:cNvPr id="5" name="CuadroTexto 4"/>
          <p:cNvSpPr txBox="1"/>
          <p:nvPr/>
        </p:nvSpPr>
        <p:spPr>
          <a:xfrm>
            <a:off x="10703843" y="166255"/>
            <a:ext cx="1971304" cy="369332"/>
          </a:xfrm>
          <a:prstGeom prst="rect">
            <a:avLst/>
          </a:prstGeom>
          <a:noFill/>
        </p:spPr>
        <p:txBody>
          <a:bodyPr wrap="square" rtlCol="0">
            <a:spAutoFit/>
          </a:bodyPr>
          <a:lstStyle/>
          <a:p>
            <a:r>
              <a:rPr lang="es-ES" dirty="0" smtClean="0"/>
              <a:t>15/4/2020</a:t>
            </a:r>
            <a:endParaRPr lang="es-ES" dirty="0"/>
          </a:p>
        </p:txBody>
      </p:sp>
      <p:pic>
        <p:nvPicPr>
          <p:cNvPr id="6146" name="Picture 2" descr="What are 3 examples of evaporation processes? - Quor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577" y="2988532"/>
            <a:ext cx="3395147" cy="2284111"/>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Sería sano comer una sola vez al dí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4730" y="5629646"/>
            <a:ext cx="2456707" cy="1228354"/>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Prism: Imágenes, fotos de stock y vectores | Shutterstock"/>
          <p:cNvPicPr>
            <a:picLocks noChangeAspect="1" noChangeArrowheads="1"/>
          </p:cNvPicPr>
          <p:nvPr/>
        </p:nvPicPr>
        <p:blipFill rotWithShape="1">
          <a:blip r:embed="rId4">
            <a:extLst>
              <a:ext uri="{28A0092B-C50C-407E-A947-70E740481C1C}">
                <a14:useLocalDpi xmlns:a14="http://schemas.microsoft.com/office/drawing/2010/main" val="0"/>
              </a:ext>
            </a:extLst>
          </a:blip>
          <a:srcRect b="7052"/>
          <a:stretch/>
        </p:blipFill>
        <p:spPr bwMode="auto">
          <a:xfrm>
            <a:off x="7482651" y="3363728"/>
            <a:ext cx="3787032" cy="2840333"/>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Refraction In A Glass Of Water Art Print by Science Photo Library"/>
          <p:cNvPicPr>
            <a:picLocks noChangeAspect="1" noChangeArrowheads="1"/>
          </p:cNvPicPr>
          <p:nvPr/>
        </p:nvPicPr>
        <p:blipFill rotWithShape="1">
          <a:blip r:embed="rId5">
            <a:extLst>
              <a:ext uri="{28A0092B-C50C-407E-A947-70E740481C1C}">
                <a14:useLocalDpi xmlns:a14="http://schemas.microsoft.com/office/drawing/2010/main" val="0"/>
              </a:ext>
            </a:extLst>
          </a:blip>
          <a:srcRect l="13249" t="6346" r="18375" b="14175"/>
          <a:stretch/>
        </p:blipFill>
        <p:spPr bwMode="auto">
          <a:xfrm>
            <a:off x="4892634" y="2660071"/>
            <a:ext cx="1900052" cy="2363191"/>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Ejercicios para la mano izquierda en guitarra — Unycos"/>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22617" y="5282876"/>
            <a:ext cx="2208522" cy="14748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7214034"/>
      </p:ext>
    </p:extLst>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0703843" y="166255"/>
            <a:ext cx="1971304" cy="369332"/>
          </a:xfrm>
          <a:prstGeom prst="rect">
            <a:avLst/>
          </a:prstGeom>
          <a:noFill/>
        </p:spPr>
        <p:txBody>
          <a:bodyPr wrap="square" rtlCol="0">
            <a:spAutoFit/>
          </a:bodyPr>
          <a:lstStyle/>
          <a:p>
            <a:r>
              <a:rPr lang="es-ES" dirty="0" smtClean="0"/>
              <a:t>15/4/2020</a:t>
            </a:r>
            <a:endParaRPr lang="es-ES" dirty="0"/>
          </a:p>
        </p:txBody>
      </p:sp>
      <p:sp>
        <p:nvSpPr>
          <p:cNvPr id="3" name="CuadroTexto 2"/>
          <p:cNvSpPr txBox="1"/>
          <p:nvPr/>
        </p:nvSpPr>
        <p:spPr>
          <a:xfrm>
            <a:off x="249381" y="-166255"/>
            <a:ext cx="5141769" cy="1015663"/>
          </a:xfrm>
          <a:prstGeom prst="rect">
            <a:avLst/>
          </a:prstGeom>
          <a:noFill/>
        </p:spPr>
        <p:txBody>
          <a:bodyPr wrap="square" rtlCol="0">
            <a:spAutoFit/>
          </a:bodyPr>
          <a:lstStyle/>
          <a:p>
            <a:r>
              <a:rPr lang="es-ES" sz="6000" b="1" i="1" dirty="0" smtClean="0">
                <a:solidFill>
                  <a:srgbClr val="7030A0"/>
                </a:solidFill>
                <a:latin typeface="Comic Sans MS" panose="030F0702030302020204" pitchFamily="66" charset="0"/>
              </a:rPr>
              <a:t>Let´s begin </a:t>
            </a:r>
            <a:endParaRPr lang="es-ES" sz="6000" b="1" i="1" dirty="0">
              <a:solidFill>
                <a:srgbClr val="7030A0"/>
              </a:solidFill>
              <a:latin typeface="Comic Sans MS" panose="030F0702030302020204" pitchFamily="66" charset="0"/>
            </a:endParaRPr>
          </a:p>
        </p:txBody>
      </p:sp>
      <p:sp>
        <p:nvSpPr>
          <p:cNvPr id="4" name="CuadroTexto 3"/>
          <p:cNvSpPr txBox="1"/>
          <p:nvPr/>
        </p:nvSpPr>
        <p:spPr>
          <a:xfrm>
            <a:off x="459186" y="1294410"/>
            <a:ext cx="11400311" cy="369332"/>
          </a:xfrm>
          <a:prstGeom prst="rect">
            <a:avLst/>
          </a:prstGeom>
          <a:noFill/>
        </p:spPr>
        <p:txBody>
          <a:bodyPr wrap="square" rtlCol="0">
            <a:spAutoFit/>
          </a:bodyPr>
          <a:lstStyle/>
          <a:p>
            <a:r>
              <a:rPr lang="es-ES" dirty="0" smtClean="0">
                <a:solidFill>
                  <a:srgbClr val="FF0000"/>
                </a:solidFill>
              </a:rPr>
              <a:t>1. </a:t>
            </a:r>
            <a:r>
              <a:rPr lang="es-ES" dirty="0" smtClean="0">
                <a:solidFill>
                  <a:schemeClr val="accent1">
                    <a:lumMod val="75000"/>
                  </a:schemeClr>
                </a:solidFill>
              </a:rPr>
              <a:t>Look at te photos. What forms of energy can you see? What are they used for?  </a:t>
            </a:r>
            <a:endParaRPr lang="es-ES" dirty="0">
              <a:solidFill>
                <a:schemeClr val="accent1">
                  <a:lumMod val="75000"/>
                </a:schemeClr>
              </a:solidFill>
            </a:endParaRPr>
          </a:p>
        </p:txBody>
      </p:sp>
      <p:sp>
        <p:nvSpPr>
          <p:cNvPr id="5" name="CuadroTexto 4"/>
          <p:cNvSpPr txBox="1"/>
          <p:nvPr/>
        </p:nvSpPr>
        <p:spPr>
          <a:xfrm>
            <a:off x="374154" y="1644044"/>
            <a:ext cx="6226672" cy="1200329"/>
          </a:xfrm>
          <a:prstGeom prst="rect">
            <a:avLst/>
          </a:prstGeom>
          <a:noFill/>
        </p:spPr>
        <p:txBody>
          <a:bodyPr wrap="square" rtlCol="0">
            <a:spAutoFit/>
          </a:bodyPr>
          <a:lstStyle/>
          <a:p>
            <a:r>
              <a:rPr lang="es-ES" dirty="0" smtClean="0"/>
              <a:t>-I can see solid, liquid</a:t>
            </a:r>
            <a:r>
              <a:rPr lang="es-ES" dirty="0"/>
              <a:t> </a:t>
            </a:r>
            <a:r>
              <a:rPr lang="es-ES" dirty="0" smtClean="0"/>
              <a:t>and gas.</a:t>
            </a:r>
          </a:p>
          <a:p>
            <a:r>
              <a:rPr lang="es-ES" dirty="0" smtClean="0"/>
              <a:t>-Solid is used for the tres, the snow, the camping tent…etc</a:t>
            </a:r>
          </a:p>
          <a:p>
            <a:r>
              <a:rPr lang="es-ES" dirty="0" smtClean="0"/>
              <a:t>-Liquid is used for the water of the river and for the tea.</a:t>
            </a:r>
          </a:p>
          <a:p>
            <a:r>
              <a:rPr lang="es-ES" dirty="0"/>
              <a:t>-</a:t>
            </a:r>
            <a:r>
              <a:rPr lang="es-ES" dirty="0" smtClean="0"/>
              <a:t> Gas is used for tea that is very hot and is evaporating a bit.</a:t>
            </a:r>
            <a:endParaRPr lang="es-ES" dirty="0"/>
          </a:p>
        </p:txBody>
      </p:sp>
      <p:sp>
        <p:nvSpPr>
          <p:cNvPr id="7" name="CuadroTexto 6"/>
          <p:cNvSpPr txBox="1"/>
          <p:nvPr/>
        </p:nvSpPr>
        <p:spPr>
          <a:xfrm>
            <a:off x="177387" y="2914156"/>
            <a:ext cx="9595263" cy="369332"/>
          </a:xfrm>
          <a:prstGeom prst="rect">
            <a:avLst/>
          </a:prstGeom>
          <a:noFill/>
        </p:spPr>
        <p:txBody>
          <a:bodyPr wrap="square" rtlCol="0">
            <a:spAutoFit/>
          </a:bodyPr>
          <a:lstStyle/>
          <a:p>
            <a:r>
              <a:rPr lang="es-ES" dirty="0" smtClean="0">
                <a:solidFill>
                  <a:srgbClr val="FF0000"/>
                </a:solidFill>
              </a:rPr>
              <a:t>2. </a:t>
            </a:r>
            <a:r>
              <a:rPr lang="es-ES" dirty="0" smtClean="0">
                <a:solidFill>
                  <a:schemeClr val="accent1">
                    <a:lumMod val="75000"/>
                  </a:schemeClr>
                </a:solidFill>
              </a:rPr>
              <a:t>What forms of water can you see in the photos? What other forms of water can we find in nature?</a:t>
            </a:r>
            <a:endParaRPr lang="es-ES" dirty="0">
              <a:solidFill>
                <a:schemeClr val="accent1">
                  <a:lumMod val="75000"/>
                </a:schemeClr>
              </a:solidFill>
            </a:endParaRPr>
          </a:p>
        </p:txBody>
      </p:sp>
      <p:sp>
        <p:nvSpPr>
          <p:cNvPr id="9" name="CuadroTexto 8"/>
          <p:cNvSpPr txBox="1"/>
          <p:nvPr/>
        </p:nvSpPr>
        <p:spPr>
          <a:xfrm>
            <a:off x="771896" y="3253839"/>
            <a:ext cx="10191379" cy="646331"/>
          </a:xfrm>
          <a:prstGeom prst="rect">
            <a:avLst/>
          </a:prstGeom>
          <a:noFill/>
        </p:spPr>
        <p:txBody>
          <a:bodyPr wrap="square" rtlCol="0">
            <a:spAutoFit/>
          </a:bodyPr>
          <a:lstStyle/>
          <a:p>
            <a:r>
              <a:rPr lang="es-ES" dirty="0" smtClean="0"/>
              <a:t>-I can see two forms of water in the big photo that are in the river that is liquid and in the snow that is solid.</a:t>
            </a:r>
          </a:p>
          <a:p>
            <a:r>
              <a:rPr lang="es-ES" dirty="0" smtClean="0"/>
              <a:t>-In nature we can also find other form of water that is when water evaporates</a:t>
            </a:r>
            <a:r>
              <a:rPr lang="es-ES" dirty="0"/>
              <a:t> </a:t>
            </a:r>
            <a:r>
              <a:rPr lang="es-ES" dirty="0" smtClean="0"/>
              <a:t>that it would be gas.</a:t>
            </a:r>
            <a:endParaRPr lang="es-ES" dirty="0"/>
          </a:p>
        </p:txBody>
      </p:sp>
      <p:sp>
        <p:nvSpPr>
          <p:cNvPr id="11" name="CuadroTexto 10"/>
          <p:cNvSpPr txBox="1"/>
          <p:nvPr/>
        </p:nvSpPr>
        <p:spPr>
          <a:xfrm>
            <a:off x="403765" y="3883231"/>
            <a:ext cx="3182584" cy="369332"/>
          </a:xfrm>
          <a:prstGeom prst="rect">
            <a:avLst/>
          </a:prstGeom>
          <a:noFill/>
        </p:spPr>
        <p:txBody>
          <a:bodyPr wrap="square" rtlCol="0">
            <a:spAutoFit/>
          </a:bodyPr>
          <a:lstStyle/>
          <a:p>
            <a:r>
              <a:rPr lang="es-ES" dirty="0" smtClean="0">
                <a:solidFill>
                  <a:srgbClr val="FF0000"/>
                </a:solidFill>
              </a:rPr>
              <a:t>3. </a:t>
            </a:r>
            <a:r>
              <a:rPr lang="es-ES" dirty="0" smtClean="0">
                <a:solidFill>
                  <a:schemeClr val="accent1">
                    <a:lumMod val="75000"/>
                  </a:schemeClr>
                </a:solidFill>
              </a:rPr>
              <a:t>Discuss these questions.</a:t>
            </a:r>
            <a:endParaRPr lang="es-ES" dirty="0">
              <a:solidFill>
                <a:schemeClr val="accent1">
                  <a:lumMod val="75000"/>
                </a:schemeClr>
              </a:solidFill>
            </a:endParaRPr>
          </a:p>
        </p:txBody>
      </p:sp>
      <p:sp>
        <p:nvSpPr>
          <p:cNvPr id="12" name="CuadroTexto 11"/>
          <p:cNvSpPr txBox="1"/>
          <p:nvPr/>
        </p:nvSpPr>
        <p:spPr>
          <a:xfrm>
            <a:off x="767937" y="4191989"/>
            <a:ext cx="4172198" cy="369332"/>
          </a:xfrm>
          <a:prstGeom prst="rect">
            <a:avLst/>
          </a:prstGeom>
          <a:noFill/>
        </p:spPr>
        <p:txBody>
          <a:bodyPr wrap="square" rtlCol="0">
            <a:spAutoFit/>
          </a:bodyPr>
          <a:lstStyle/>
          <a:p>
            <a:r>
              <a:rPr lang="es-ES" dirty="0" smtClean="0">
                <a:solidFill>
                  <a:srgbClr val="FF0000"/>
                </a:solidFill>
              </a:rPr>
              <a:t>a) </a:t>
            </a:r>
            <a:r>
              <a:rPr lang="es-ES" dirty="0" smtClean="0">
                <a:solidFill>
                  <a:schemeClr val="accent1">
                    <a:lumMod val="75000"/>
                  </a:schemeClr>
                </a:solidFill>
              </a:rPr>
              <a:t>If we heat snow, what happens to it?</a:t>
            </a:r>
          </a:p>
        </p:txBody>
      </p:sp>
      <p:sp>
        <p:nvSpPr>
          <p:cNvPr id="13" name="CuadroTexto 12"/>
          <p:cNvSpPr txBox="1"/>
          <p:nvPr/>
        </p:nvSpPr>
        <p:spPr>
          <a:xfrm>
            <a:off x="1068781" y="4512624"/>
            <a:ext cx="8455231" cy="369332"/>
          </a:xfrm>
          <a:prstGeom prst="rect">
            <a:avLst/>
          </a:prstGeom>
          <a:noFill/>
        </p:spPr>
        <p:txBody>
          <a:bodyPr wrap="square" rtlCol="0">
            <a:spAutoFit/>
          </a:bodyPr>
          <a:lstStyle/>
          <a:p>
            <a:r>
              <a:rPr lang="es-ES" dirty="0" smtClean="0"/>
              <a:t>If we heat snow it will melt and become water.</a:t>
            </a:r>
            <a:endParaRPr lang="es-ES" dirty="0"/>
          </a:p>
        </p:txBody>
      </p:sp>
      <p:sp>
        <p:nvSpPr>
          <p:cNvPr id="16" name="CuadroTexto 15"/>
          <p:cNvSpPr txBox="1"/>
          <p:nvPr/>
        </p:nvSpPr>
        <p:spPr>
          <a:xfrm>
            <a:off x="748147" y="4785759"/>
            <a:ext cx="6875813" cy="369332"/>
          </a:xfrm>
          <a:prstGeom prst="rect">
            <a:avLst/>
          </a:prstGeom>
          <a:noFill/>
        </p:spPr>
        <p:txBody>
          <a:bodyPr wrap="square" rtlCol="0">
            <a:spAutoFit/>
          </a:bodyPr>
          <a:lstStyle/>
          <a:p>
            <a:r>
              <a:rPr lang="es-ES" dirty="0" smtClean="0">
                <a:solidFill>
                  <a:srgbClr val="FF0000"/>
                </a:solidFill>
              </a:rPr>
              <a:t>b) </a:t>
            </a:r>
            <a:r>
              <a:rPr lang="es-ES" dirty="0" smtClean="0">
                <a:solidFill>
                  <a:schemeClr val="accent1">
                    <a:lumMod val="75000"/>
                  </a:schemeClr>
                </a:solidFill>
              </a:rPr>
              <a:t>What happens when we boil liquids</a:t>
            </a:r>
            <a:r>
              <a:rPr lang="es-ES" dirty="0">
                <a:solidFill>
                  <a:schemeClr val="accent1">
                    <a:lumMod val="75000"/>
                  </a:schemeClr>
                </a:solidFill>
              </a:rPr>
              <a:t>?</a:t>
            </a:r>
          </a:p>
        </p:txBody>
      </p:sp>
      <p:sp>
        <p:nvSpPr>
          <p:cNvPr id="18" name="CuadroTexto 17"/>
          <p:cNvSpPr txBox="1"/>
          <p:nvPr/>
        </p:nvSpPr>
        <p:spPr>
          <a:xfrm>
            <a:off x="1341912" y="5118270"/>
            <a:ext cx="6875813" cy="369332"/>
          </a:xfrm>
          <a:prstGeom prst="rect">
            <a:avLst/>
          </a:prstGeom>
          <a:noFill/>
        </p:spPr>
        <p:txBody>
          <a:bodyPr wrap="square" rtlCol="0">
            <a:spAutoFit/>
          </a:bodyPr>
          <a:lstStyle/>
          <a:p>
            <a:r>
              <a:rPr lang="es-ES" dirty="0" smtClean="0"/>
              <a:t>If we boil liquids they will evaporate. </a:t>
            </a:r>
            <a:endParaRPr lang="es-ES" dirty="0"/>
          </a:p>
        </p:txBody>
      </p:sp>
      <p:sp>
        <p:nvSpPr>
          <p:cNvPr id="19" name="CuadroTexto 18"/>
          <p:cNvSpPr txBox="1"/>
          <p:nvPr/>
        </p:nvSpPr>
        <p:spPr>
          <a:xfrm>
            <a:off x="786122" y="5353421"/>
            <a:ext cx="9488385" cy="369332"/>
          </a:xfrm>
          <a:prstGeom prst="rect">
            <a:avLst/>
          </a:prstGeom>
          <a:noFill/>
        </p:spPr>
        <p:txBody>
          <a:bodyPr wrap="square" rtlCol="0">
            <a:spAutoFit/>
          </a:bodyPr>
          <a:lstStyle/>
          <a:p>
            <a:r>
              <a:rPr lang="es-ES" dirty="0" smtClean="0">
                <a:solidFill>
                  <a:srgbClr val="FF0000"/>
                </a:solidFill>
              </a:rPr>
              <a:t>c)</a:t>
            </a:r>
            <a:r>
              <a:rPr lang="es-ES" dirty="0" smtClean="0">
                <a:solidFill>
                  <a:schemeClr val="accent1">
                    <a:lumMod val="75000"/>
                  </a:schemeClr>
                </a:solidFill>
              </a:rPr>
              <a:t> What do we get when we burn wood?</a:t>
            </a:r>
            <a:endParaRPr lang="es-ES" dirty="0">
              <a:solidFill>
                <a:schemeClr val="accent1">
                  <a:lumMod val="75000"/>
                </a:schemeClr>
              </a:solidFill>
            </a:endParaRPr>
          </a:p>
        </p:txBody>
      </p:sp>
      <p:sp>
        <p:nvSpPr>
          <p:cNvPr id="20" name="CuadroTexto 19"/>
          <p:cNvSpPr txBox="1"/>
          <p:nvPr/>
        </p:nvSpPr>
        <p:spPr>
          <a:xfrm>
            <a:off x="1341912" y="5640784"/>
            <a:ext cx="4227615" cy="369332"/>
          </a:xfrm>
          <a:prstGeom prst="rect">
            <a:avLst/>
          </a:prstGeom>
          <a:noFill/>
        </p:spPr>
        <p:txBody>
          <a:bodyPr wrap="square" rtlCol="0">
            <a:spAutoFit/>
          </a:bodyPr>
          <a:lstStyle/>
          <a:p>
            <a:r>
              <a:rPr lang="es-ES" dirty="0" smtClean="0"/>
              <a:t>When we burn wood we get fire.</a:t>
            </a:r>
            <a:endParaRPr lang="es-ES" dirty="0"/>
          </a:p>
        </p:txBody>
      </p:sp>
      <p:sp>
        <p:nvSpPr>
          <p:cNvPr id="21" name="CuadroTexto 20"/>
          <p:cNvSpPr txBox="1"/>
          <p:nvPr/>
        </p:nvSpPr>
        <p:spPr>
          <a:xfrm>
            <a:off x="831272" y="5878285"/>
            <a:ext cx="4334494" cy="369332"/>
          </a:xfrm>
          <a:prstGeom prst="rect">
            <a:avLst/>
          </a:prstGeom>
          <a:noFill/>
        </p:spPr>
        <p:txBody>
          <a:bodyPr wrap="square" rtlCol="0">
            <a:spAutoFit/>
          </a:bodyPr>
          <a:lstStyle/>
          <a:p>
            <a:r>
              <a:rPr lang="es-ES" dirty="0" smtClean="0">
                <a:solidFill>
                  <a:srgbClr val="FF0000"/>
                </a:solidFill>
              </a:rPr>
              <a:t>d) </a:t>
            </a:r>
            <a:r>
              <a:rPr lang="es-ES" dirty="0" smtClean="0">
                <a:solidFill>
                  <a:schemeClr val="accent1">
                    <a:lumMod val="75000"/>
                  </a:schemeClr>
                </a:solidFill>
              </a:rPr>
              <a:t>What other types of fuel do we burn?</a:t>
            </a:r>
            <a:endParaRPr lang="es-ES" dirty="0">
              <a:solidFill>
                <a:schemeClr val="accent1">
                  <a:lumMod val="75000"/>
                </a:schemeClr>
              </a:solidFill>
            </a:endParaRPr>
          </a:p>
        </p:txBody>
      </p:sp>
      <p:sp>
        <p:nvSpPr>
          <p:cNvPr id="22" name="CuadroTexto 21"/>
          <p:cNvSpPr txBox="1"/>
          <p:nvPr/>
        </p:nvSpPr>
        <p:spPr>
          <a:xfrm>
            <a:off x="1235034" y="6210795"/>
            <a:ext cx="3562597" cy="369332"/>
          </a:xfrm>
          <a:prstGeom prst="rect">
            <a:avLst/>
          </a:prstGeom>
          <a:noFill/>
        </p:spPr>
        <p:txBody>
          <a:bodyPr wrap="square" rtlCol="0">
            <a:spAutoFit/>
          </a:bodyPr>
          <a:lstStyle/>
          <a:p>
            <a:r>
              <a:rPr lang="es-ES" dirty="0" smtClean="0"/>
              <a:t>We also burn coal and oil.</a:t>
            </a:r>
            <a:endParaRPr lang="es-ES" dirty="0"/>
          </a:p>
        </p:txBody>
      </p:sp>
      <p:sp>
        <p:nvSpPr>
          <p:cNvPr id="24" name="CuadroTexto 23"/>
          <p:cNvSpPr txBox="1"/>
          <p:nvPr/>
        </p:nvSpPr>
        <p:spPr>
          <a:xfrm>
            <a:off x="5688280" y="4096984"/>
            <a:ext cx="7766463" cy="369332"/>
          </a:xfrm>
          <a:prstGeom prst="rect">
            <a:avLst/>
          </a:prstGeom>
          <a:noFill/>
        </p:spPr>
        <p:txBody>
          <a:bodyPr wrap="square" rtlCol="0">
            <a:spAutoFit/>
          </a:bodyPr>
          <a:lstStyle/>
          <a:p>
            <a:r>
              <a:rPr lang="es-ES" dirty="0" smtClean="0">
                <a:solidFill>
                  <a:srgbClr val="FF0000"/>
                </a:solidFill>
              </a:rPr>
              <a:t>e) </a:t>
            </a:r>
            <a:r>
              <a:rPr lang="es-ES" dirty="0" smtClean="0">
                <a:solidFill>
                  <a:schemeClr val="accent1">
                    <a:lumMod val="75000"/>
                  </a:schemeClr>
                </a:solidFill>
              </a:rPr>
              <a:t>What is a mixtures homogeneus? Are all mixtures homogeneus?</a:t>
            </a:r>
            <a:endParaRPr lang="es-ES" dirty="0">
              <a:solidFill>
                <a:schemeClr val="accent1">
                  <a:lumMod val="75000"/>
                </a:schemeClr>
              </a:solidFill>
            </a:endParaRPr>
          </a:p>
        </p:txBody>
      </p:sp>
      <p:sp>
        <p:nvSpPr>
          <p:cNvPr id="25" name="CuadroTexto 24"/>
          <p:cNvSpPr txBox="1"/>
          <p:nvPr/>
        </p:nvSpPr>
        <p:spPr>
          <a:xfrm>
            <a:off x="6151419" y="4417620"/>
            <a:ext cx="5332020" cy="1754326"/>
          </a:xfrm>
          <a:prstGeom prst="rect">
            <a:avLst/>
          </a:prstGeom>
          <a:noFill/>
        </p:spPr>
        <p:txBody>
          <a:bodyPr wrap="square" rtlCol="0">
            <a:spAutoFit/>
          </a:bodyPr>
          <a:lstStyle/>
          <a:p>
            <a:r>
              <a:rPr lang="es-ES" dirty="0" smtClean="0"/>
              <a:t>-A mixtures homogeneus is when you mix the same things like if you mix chocolate and chocolate it will be a mixture homogeneus. </a:t>
            </a:r>
          </a:p>
          <a:p>
            <a:endParaRPr lang="es-ES" dirty="0"/>
          </a:p>
          <a:p>
            <a:r>
              <a:rPr lang="es-ES" dirty="0" smtClean="0"/>
              <a:t>-All mixtures are not homogeneus they can also be heterogeneous.  </a:t>
            </a:r>
            <a:endParaRPr lang="es-ES" dirty="0"/>
          </a:p>
        </p:txBody>
      </p:sp>
      <p:sp>
        <p:nvSpPr>
          <p:cNvPr id="28" name="CuadroTexto 27"/>
          <p:cNvSpPr txBox="1"/>
          <p:nvPr/>
        </p:nvSpPr>
        <p:spPr>
          <a:xfrm>
            <a:off x="178130" y="771896"/>
            <a:ext cx="2778826" cy="369332"/>
          </a:xfrm>
          <a:prstGeom prst="rect">
            <a:avLst/>
          </a:prstGeom>
          <a:noFill/>
        </p:spPr>
        <p:txBody>
          <a:bodyPr wrap="square" rtlCol="0">
            <a:spAutoFit/>
          </a:bodyPr>
          <a:lstStyle/>
          <a:p>
            <a:r>
              <a:rPr lang="es-ES" dirty="0" smtClean="0">
                <a:solidFill>
                  <a:srgbClr val="FF0000"/>
                </a:solidFill>
              </a:rPr>
              <a:t>Pag 77</a:t>
            </a:r>
            <a:endParaRPr lang="es-ES" dirty="0">
              <a:solidFill>
                <a:srgbClr val="FF0000"/>
              </a:solidFill>
            </a:endParaRPr>
          </a:p>
        </p:txBody>
      </p:sp>
      <p:pic>
        <p:nvPicPr>
          <p:cNvPr id="6" name="Imagen 5"/>
          <p:cNvPicPr>
            <a:picLocks noChangeAspect="1"/>
          </p:cNvPicPr>
          <p:nvPr/>
        </p:nvPicPr>
        <p:blipFill>
          <a:blip r:embed="rId2"/>
          <a:stretch>
            <a:fillRect/>
          </a:stretch>
        </p:blipFill>
        <p:spPr>
          <a:xfrm>
            <a:off x="8145017" y="3219450"/>
            <a:ext cx="127445" cy="114300"/>
          </a:xfrm>
          <a:prstGeom prst="rect">
            <a:avLst/>
          </a:prstGeom>
        </p:spPr>
      </p:pic>
      <p:pic>
        <p:nvPicPr>
          <p:cNvPr id="8" name="Imagen 7"/>
          <p:cNvPicPr>
            <a:picLocks noChangeAspect="1"/>
          </p:cNvPicPr>
          <p:nvPr/>
        </p:nvPicPr>
        <p:blipFill>
          <a:blip r:embed="rId2"/>
          <a:stretch>
            <a:fillRect/>
          </a:stretch>
        </p:blipFill>
        <p:spPr>
          <a:xfrm>
            <a:off x="5516117" y="4600575"/>
            <a:ext cx="127445" cy="114300"/>
          </a:xfrm>
          <a:prstGeom prst="rect">
            <a:avLst/>
          </a:prstGeom>
        </p:spPr>
      </p:pic>
      <p:pic>
        <p:nvPicPr>
          <p:cNvPr id="10" name="Imagen 9"/>
          <p:cNvPicPr>
            <a:picLocks noChangeAspect="1"/>
          </p:cNvPicPr>
          <p:nvPr/>
        </p:nvPicPr>
        <p:blipFill>
          <a:blip r:embed="rId2"/>
          <a:stretch>
            <a:fillRect/>
          </a:stretch>
        </p:blipFill>
        <p:spPr>
          <a:xfrm>
            <a:off x="10097642" y="3562350"/>
            <a:ext cx="127445" cy="114300"/>
          </a:xfrm>
          <a:prstGeom prst="rect">
            <a:avLst/>
          </a:prstGeom>
        </p:spPr>
      </p:pic>
      <p:pic>
        <p:nvPicPr>
          <p:cNvPr id="14" name="Imagen 13"/>
          <p:cNvPicPr>
            <a:picLocks noChangeAspect="1"/>
          </p:cNvPicPr>
          <p:nvPr/>
        </p:nvPicPr>
        <p:blipFill>
          <a:blip r:embed="rId2"/>
          <a:stretch>
            <a:fillRect/>
          </a:stretch>
        </p:blipFill>
        <p:spPr>
          <a:xfrm>
            <a:off x="10783442" y="3162300"/>
            <a:ext cx="127445" cy="114300"/>
          </a:xfrm>
          <a:prstGeom prst="rect">
            <a:avLst/>
          </a:prstGeom>
        </p:spPr>
      </p:pic>
      <p:pic>
        <p:nvPicPr>
          <p:cNvPr id="23" name="Imagen 22"/>
          <p:cNvPicPr>
            <a:picLocks noChangeAspect="1"/>
          </p:cNvPicPr>
          <p:nvPr/>
        </p:nvPicPr>
        <p:blipFill>
          <a:blip r:embed="rId2"/>
          <a:stretch>
            <a:fillRect/>
          </a:stretch>
        </p:blipFill>
        <p:spPr>
          <a:xfrm>
            <a:off x="4830317" y="5124450"/>
            <a:ext cx="127445" cy="114300"/>
          </a:xfrm>
          <a:prstGeom prst="rect">
            <a:avLst/>
          </a:prstGeom>
        </p:spPr>
      </p:pic>
      <p:pic>
        <p:nvPicPr>
          <p:cNvPr id="30" name="Imagen 29"/>
          <p:cNvPicPr>
            <a:picLocks noChangeAspect="1"/>
          </p:cNvPicPr>
          <p:nvPr/>
        </p:nvPicPr>
        <p:blipFill>
          <a:blip r:embed="rId2"/>
          <a:stretch>
            <a:fillRect/>
          </a:stretch>
        </p:blipFill>
        <p:spPr>
          <a:xfrm>
            <a:off x="3839717" y="6343650"/>
            <a:ext cx="127445" cy="114300"/>
          </a:xfrm>
          <a:prstGeom prst="rect">
            <a:avLst/>
          </a:prstGeom>
        </p:spPr>
      </p:pic>
      <p:pic>
        <p:nvPicPr>
          <p:cNvPr id="32" name="Imagen 31"/>
          <p:cNvPicPr>
            <a:picLocks noChangeAspect="1"/>
          </p:cNvPicPr>
          <p:nvPr/>
        </p:nvPicPr>
        <p:blipFill>
          <a:blip r:embed="rId2"/>
          <a:stretch>
            <a:fillRect/>
          </a:stretch>
        </p:blipFill>
        <p:spPr>
          <a:xfrm>
            <a:off x="7887842" y="5924550"/>
            <a:ext cx="127445" cy="114300"/>
          </a:xfrm>
          <a:prstGeom prst="rect">
            <a:avLst/>
          </a:prstGeom>
        </p:spPr>
      </p:pic>
      <p:sp>
        <p:nvSpPr>
          <p:cNvPr id="26" name="Rectángulo 25"/>
          <p:cNvSpPr/>
          <p:nvPr/>
        </p:nvSpPr>
        <p:spPr>
          <a:xfrm>
            <a:off x="6305550" y="2004536"/>
            <a:ext cx="6096000" cy="969496"/>
          </a:xfrm>
          <a:prstGeom prst="rect">
            <a:avLst/>
          </a:prstGeom>
        </p:spPr>
        <p:txBody>
          <a:bodyPr>
            <a:spAutoFit/>
          </a:bodyPr>
          <a:lstStyle/>
          <a:p>
            <a:pPr>
              <a:spcAft>
                <a:spcPts val="0"/>
              </a:spcAft>
            </a:pPr>
            <a:r>
              <a:rPr lang="en-GB" sz="1300" dirty="0">
                <a:solidFill>
                  <a:srgbClr val="FF0000"/>
                </a:solidFill>
                <a:latin typeface="Arial" panose="020B0604020202020204" pitchFamily="34" charset="0"/>
                <a:ea typeface="MS Mincho"/>
                <a:cs typeface="Times New Roman" panose="02020603050405020304" pitchFamily="18" charset="0"/>
              </a:rPr>
              <a:t>Potential energy: energy stored in the lake and in the wood burning in the campfire; light energy: the lamp inside the tent gives light; thermal energy; the campfire and the hot mug provide heat.</a:t>
            </a:r>
            <a:endParaRPr lang="es-ES" sz="1300" dirty="0">
              <a:solidFill>
                <a:srgbClr val="FF0000"/>
              </a:solidFill>
              <a:latin typeface="Cambria" panose="02040503050406030204" pitchFamily="18" charset="0"/>
              <a:ea typeface="MS Mincho"/>
              <a:cs typeface="Times New Roman" panose="02020603050405020304" pitchFamily="18" charset="0"/>
            </a:endParaRPr>
          </a:p>
          <a:p>
            <a:pPr>
              <a:spcAft>
                <a:spcPts val="0"/>
              </a:spcAft>
            </a:pPr>
            <a:r>
              <a:rPr lang="en-GB" dirty="0">
                <a:latin typeface="Arial" panose="020B0604020202020204" pitchFamily="34" charset="0"/>
                <a:ea typeface="MS Mincho"/>
                <a:cs typeface="Times New Roman" panose="02020603050405020304" pitchFamily="18" charset="0"/>
              </a:rPr>
              <a:t> </a:t>
            </a:r>
            <a:endParaRPr lang="es-ES" dirty="0">
              <a:latin typeface="Cambria" panose="02040503050406030204" pitchFamily="18" charset="0"/>
              <a:ea typeface="MS Mincho"/>
              <a:cs typeface="Times New Roman" panose="02020603050405020304" pitchFamily="18" charset="0"/>
            </a:endParaRPr>
          </a:p>
        </p:txBody>
      </p:sp>
      <p:sp>
        <p:nvSpPr>
          <p:cNvPr id="33" name="CuadroTexto 32"/>
          <p:cNvSpPr txBox="1"/>
          <p:nvPr/>
        </p:nvSpPr>
        <p:spPr>
          <a:xfrm>
            <a:off x="10868025" y="3305175"/>
            <a:ext cx="885825" cy="276999"/>
          </a:xfrm>
          <a:prstGeom prst="rect">
            <a:avLst/>
          </a:prstGeom>
          <a:noFill/>
        </p:spPr>
        <p:txBody>
          <a:bodyPr wrap="square" rtlCol="0">
            <a:spAutoFit/>
          </a:bodyPr>
          <a:lstStyle/>
          <a:p>
            <a:r>
              <a:rPr lang="es-ES" sz="1200" dirty="0" smtClean="0">
                <a:solidFill>
                  <a:srgbClr val="FF0000"/>
                </a:solidFill>
              </a:rPr>
              <a:t>And steam</a:t>
            </a:r>
            <a:endParaRPr lang="es-ES" sz="1200" dirty="0">
              <a:solidFill>
                <a:srgbClr val="FF0000"/>
              </a:solidFill>
            </a:endParaRPr>
          </a:p>
        </p:txBody>
      </p:sp>
      <p:sp>
        <p:nvSpPr>
          <p:cNvPr id="34" name="Rectángulo 33"/>
          <p:cNvSpPr/>
          <p:nvPr/>
        </p:nvSpPr>
        <p:spPr>
          <a:xfrm>
            <a:off x="10248900" y="3514636"/>
            <a:ext cx="1943100" cy="584775"/>
          </a:xfrm>
          <a:prstGeom prst="rect">
            <a:avLst/>
          </a:prstGeom>
        </p:spPr>
        <p:txBody>
          <a:bodyPr wrap="square">
            <a:spAutoFit/>
          </a:bodyPr>
          <a:lstStyle/>
          <a:p>
            <a:pPr>
              <a:spcAft>
                <a:spcPts val="0"/>
              </a:spcAft>
            </a:pPr>
            <a:r>
              <a:rPr lang="en-GB" sz="800" dirty="0" smtClean="0">
                <a:solidFill>
                  <a:srgbClr val="FF0000"/>
                </a:solidFill>
                <a:latin typeface="Arial" panose="020B0604020202020204" pitchFamily="34" charset="0"/>
                <a:ea typeface="MS Mincho"/>
                <a:cs typeface="Times New Roman" panose="02020603050405020304" pitchFamily="18" charset="0"/>
              </a:rPr>
              <a:t>There </a:t>
            </a:r>
            <a:r>
              <a:rPr lang="en-GB" sz="800" dirty="0">
                <a:solidFill>
                  <a:srgbClr val="FF0000"/>
                </a:solidFill>
                <a:latin typeface="Arial" panose="020B0604020202020204" pitchFamily="34" charset="0"/>
                <a:ea typeface="MS Mincho"/>
                <a:cs typeface="Times New Roman" panose="02020603050405020304" pitchFamily="18" charset="0"/>
              </a:rPr>
              <a:t>is liquid water, snow and steam. In nature, we also find water as ice, in clouds, as fog, as hail or frozen rain, as icicles, etc.</a:t>
            </a:r>
            <a:endParaRPr lang="es-ES" sz="800" dirty="0">
              <a:solidFill>
                <a:srgbClr val="FF0000"/>
              </a:solidFill>
              <a:latin typeface="Cambria" panose="02040503050406030204" pitchFamily="18" charset="0"/>
              <a:ea typeface="MS Mincho"/>
              <a:cs typeface="Times New Roman" panose="02020603050405020304" pitchFamily="18" charset="0"/>
            </a:endParaRPr>
          </a:p>
        </p:txBody>
      </p:sp>
      <p:sp>
        <p:nvSpPr>
          <p:cNvPr id="35" name="Rectángulo 34"/>
          <p:cNvSpPr/>
          <p:nvPr/>
        </p:nvSpPr>
        <p:spPr>
          <a:xfrm>
            <a:off x="4416229" y="5701784"/>
            <a:ext cx="1992853" cy="246221"/>
          </a:xfrm>
          <a:prstGeom prst="rect">
            <a:avLst/>
          </a:prstGeom>
        </p:spPr>
        <p:txBody>
          <a:bodyPr wrap="none">
            <a:spAutoFit/>
          </a:bodyPr>
          <a:lstStyle/>
          <a:p>
            <a:r>
              <a:rPr lang="en-GB" sz="1000" dirty="0" smtClean="0">
                <a:solidFill>
                  <a:srgbClr val="FF0000"/>
                </a:solidFill>
                <a:latin typeface="Arial" panose="020B0604020202020204" pitchFamily="34" charset="0"/>
                <a:ea typeface="MS Mincho"/>
              </a:rPr>
              <a:t>a chemical reaction with oxygen</a:t>
            </a:r>
            <a:endParaRPr lang="es-ES" sz="1000" dirty="0">
              <a:solidFill>
                <a:srgbClr val="FF0000"/>
              </a:solidFill>
            </a:endParaRPr>
          </a:p>
        </p:txBody>
      </p:sp>
      <p:sp>
        <p:nvSpPr>
          <p:cNvPr id="36" name="Rectángulo 35"/>
          <p:cNvSpPr/>
          <p:nvPr/>
        </p:nvSpPr>
        <p:spPr>
          <a:xfrm>
            <a:off x="8726353" y="4987409"/>
            <a:ext cx="3547766" cy="292388"/>
          </a:xfrm>
          <a:prstGeom prst="rect">
            <a:avLst/>
          </a:prstGeom>
        </p:spPr>
        <p:txBody>
          <a:bodyPr wrap="none">
            <a:spAutoFit/>
          </a:bodyPr>
          <a:lstStyle/>
          <a:p>
            <a:r>
              <a:rPr lang="en-GB" sz="1300" dirty="0" smtClean="0">
                <a:solidFill>
                  <a:srgbClr val="FF0000"/>
                </a:solidFill>
                <a:latin typeface="Arial" panose="020B0604020202020204" pitchFamily="34" charset="0"/>
                <a:ea typeface="MS Mincho"/>
              </a:rPr>
              <a:t>a </a:t>
            </a:r>
            <a:r>
              <a:rPr lang="en-GB" sz="1300" dirty="0">
                <a:solidFill>
                  <a:srgbClr val="FF0000"/>
                </a:solidFill>
                <a:latin typeface="Arial" panose="020B0604020202020204" pitchFamily="34" charset="0"/>
                <a:ea typeface="MS Mincho"/>
              </a:rPr>
              <a:t>mixture consists of one or more </a:t>
            </a:r>
            <a:r>
              <a:rPr lang="en-GB" sz="1300" dirty="0" smtClean="0">
                <a:solidFill>
                  <a:srgbClr val="FF0000"/>
                </a:solidFill>
                <a:latin typeface="Arial" panose="020B0604020202020204" pitchFamily="34" charset="0"/>
                <a:ea typeface="MS Mincho"/>
              </a:rPr>
              <a:t>substances</a:t>
            </a:r>
            <a:endParaRPr lang="es-ES" sz="1300" dirty="0">
              <a:solidFill>
                <a:srgbClr val="FF0000"/>
              </a:solidFill>
            </a:endParaRPr>
          </a:p>
        </p:txBody>
      </p:sp>
      <p:pic>
        <p:nvPicPr>
          <p:cNvPr id="37" name="Imagen 36"/>
          <p:cNvPicPr>
            <a:picLocks noChangeAspect="1"/>
          </p:cNvPicPr>
          <p:nvPr/>
        </p:nvPicPr>
        <p:blipFill>
          <a:blip r:embed="rId3"/>
          <a:stretch>
            <a:fillRect/>
          </a:stretch>
        </p:blipFill>
        <p:spPr>
          <a:xfrm>
            <a:off x="8448674" y="5039441"/>
            <a:ext cx="257175" cy="246934"/>
          </a:xfrm>
          <a:prstGeom prst="rect">
            <a:avLst/>
          </a:prstGeom>
        </p:spPr>
      </p:pic>
      <p:pic>
        <p:nvPicPr>
          <p:cNvPr id="38" name="Imagen 37"/>
          <p:cNvPicPr>
            <a:picLocks noChangeAspect="1"/>
          </p:cNvPicPr>
          <p:nvPr/>
        </p:nvPicPr>
        <p:blipFill>
          <a:blip r:embed="rId3"/>
          <a:stretch>
            <a:fillRect/>
          </a:stretch>
        </p:blipFill>
        <p:spPr>
          <a:xfrm>
            <a:off x="1114424" y="5668091"/>
            <a:ext cx="257175" cy="246934"/>
          </a:xfrm>
          <a:prstGeom prst="rect">
            <a:avLst/>
          </a:prstGeom>
        </p:spPr>
      </p:pic>
      <p:pic>
        <p:nvPicPr>
          <p:cNvPr id="39" name="Imagen 38"/>
          <p:cNvPicPr>
            <a:picLocks noChangeAspect="1"/>
          </p:cNvPicPr>
          <p:nvPr/>
        </p:nvPicPr>
        <p:blipFill>
          <a:blip r:embed="rId3"/>
          <a:stretch>
            <a:fillRect/>
          </a:stretch>
        </p:blipFill>
        <p:spPr>
          <a:xfrm>
            <a:off x="6076949" y="2553416"/>
            <a:ext cx="257175" cy="246934"/>
          </a:xfrm>
          <a:prstGeom prst="rect">
            <a:avLst/>
          </a:prstGeom>
        </p:spPr>
      </p:pic>
      <p:pic>
        <p:nvPicPr>
          <p:cNvPr id="40" name="Imagen 39"/>
          <p:cNvPicPr>
            <a:picLocks noChangeAspect="1"/>
          </p:cNvPicPr>
          <p:nvPr/>
        </p:nvPicPr>
        <p:blipFill>
          <a:blip r:embed="rId3"/>
          <a:stretch>
            <a:fillRect/>
          </a:stretch>
        </p:blipFill>
        <p:spPr>
          <a:xfrm>
            <a:off x="5791199" y="2220041"/>
            <a:ext cx="257175" cy="246934"/>
          </a:xfrm>
          <a:prstGeom prst="rect">
            <a:avLst/>
          </a:prstGeom>
        </p:spPr>
      </p:pic>
      <p:pic>
        <p:nvPicPr>
          <p:cNvPr id="41" name="Imagen 40"/>
          <p:cNvPicPr>
            <a:picLocks noChangeAspect="1"/>
          </p:cNvPicPr>
          <p:nvPr/>
        </p:nvPicPr>
        <p:blipFill>
          <a:blip r:embed="rId3"/>
          <a:stretch>
            <a:fillRect/>
          </a:stretch>
        </p:blipFill>
        <p:spPr>
          <a:xfrm>
            <a:off x="5981699" y="1943816"/>
            <a:ext cx="257175" cy="246934"/>
          </a:xfrm>
          <a:prstGeom prst="rect">
            <a:avLst/>
          </a:prstGeom>
        </p:spPr>
      </p:pic>
      <p:pic>
        <p:nvPicPr>
          <p:cNvPr id="42" name="Imagen 41"/>
          <p:cNvPicPr>
            <a:picLocks noChangeAspect="1"/>
          </p:cNvPicPr>
          <p:nvPr/>
        </p:nvPicPr>
        <p:blipFill>
          <a:blip r:embed="rId3"/>
          <a:stretch>
            <a:fillRect/>
          </a:stretch>
        </p:blipFill>
        <p:spPr>
          <a:xfrm>
            <a:off x="3390899" y="1715216"/>
            <a:ext cx="257175" cy="246934"/>
          </a:xfrm>
          <a:prstGeom prst="rect">
            <a:avLst/>
          </a:prstGeom>
        </p:spPr>
      </p:pic>
    </p:spTree>
    <p:extLst>
      <p:ext uri="{BB962C8B-B14F-4D97-AF65-F5344CB8AC3E}">
        <p14:creationId xmlns:p14="http://schemas.microsoft.com/office/powerpoint/2010/main" val="3419285312"/>
      </p:ext>
    </p:extLst>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0703843" y="166255"/>
            <a:ext cx="1971304" cy="369332"/>
          </a:xfrm>
          <a:prstGeom prst="rect">
            <a:avLst/>
          </a:prstGeom>
          <a:noFill/>
        </p:spPr>
        <p:txBody>
          <a:bodyPr wrap="square" rtlCol="0">
            <a:spAutoFit/>
          </a:bodyPr>
          <a:lstStyle/>
          <a:p>
            <a:r>
              <a:rPr lang="es-ES" dirty="0" smtClean="0"/>
              <a:t>15/4/2020</a:t>
            </a:r>
            <a:endParaRPr lang="es-ES" dirty="0"/>
          </a:p>
        </p:txBody>
      </p:sp>
      <p:sp>
        <p:nvSpPr>
          <p:cNvPr id="4" name="Rectángulo 3"/>
          <p:cNvSpPr/>
          <p:nvPr/>
        </p:nvSpPr>
        <p:spPr>
          <a:xfrm>
            <a:off x="337778" y="132999"/>
            <a:ext cx="804900" cy="369332"/>
          </a:xfrm>
          <a:prstGeom prst="rect">
            <a:avLst/>
          </a:prstGeom>
        </p:spPr>
        <p:txBody>
          <a:bodyPr wrap="none">
            <a:spAutoFit/>
          </a:bodyPr>
          <a:lstStyle/>
          <a:p>
            <a:r>
              <a:rPr lang="es-ES" dirty="0" smtClean="0">
                <a:solidFill>
                  <a:srgbClr val="FF0000"/>
                </a:solidFill>
              </a:rPr>
              <a:t>Pag 77</a:t>
            </a:r>
            <a:endParaRPr lang="es-ES" dirty="0">
              <a:solidFill>
                <a:srgbClr val="FF0000"/>
              </a:solidFill>
            </a:endParaRPr>
          </a:p>
        </p:txBody>
      </p:sp>
      <p:sp>
        <p:nvSpPr>
          <p:cNvPr id="5" name="CuadroTexto 4"/>
          <p:cNvSpPr txBox="1"/>
          <p:nvPr/>
        </p:nvSpPr>
        <p:spPr>
          <a:xfrm>
            <a:off x="356260" y="605642"/>
            <a:ext cx="11542815" cy="369332"/>
          </a:xfrm>
          <a:prstGeom prst="rect">
            <a:avLst/>
          </a:prstGeom>
          <a:noFill/>
        </p:spPr>
        <p:txBody>
          <a:bodyPr wrap="square" rtlCol="0">
            <a:spAutoFit/>
          </a:bodyPr>
          <a:lstStyle/>
          <a:p>
            <a:r>
              <a:rPr lang="es-ES" dirty="0" smtClean="0">
                <a:solidFill>
                  <a:srgbClr val="FF0000"/>
                </a:solidFill>
              </a:rPr>
              <a:t>4. </a:t>
            </a:r>
            <a:r>
              <a:rPr lang="es-ES" dirty="0" smtClean="0">
                <a:solidFill>
                  <a:schemeClr val="accent1">
                    <a:lumMod val="75000"/>
                  </a:schemeClr>
                </a:solidFill>
              </a:rPr>
              <a:t>What types of energy do we use in everyday life? Why are these types of energy useful?</a:t>
            </a:r>
            <a:endParaRPr lang="es-ES" dirty="0">
              <a:solidFill>
                <a:schemeClr val="accent1">
                  <a:lumMod val="75000"/>
                </a:schemeClr>
              </a:solidFill>
            </a:endParaRPr>
          </a:p>
        </p:txBody>
      </p:sp>
      <p:sp>
        <p:nvSpPr>
          <p:cNvPr id="6" name="CuadroTexto 5"/>
          <p:cNvSpPr txBox="1"/>
          <p:nvPr/>
        </p:nvSpPr>
        <p:spPr>
          <a:xfrm>
            <a:off x="617518" y="902525"/>
            <a:ext cx="10616540" cy="646331"/>
          </a:xfrm>
          <a:prstGeom prst="rect">
            <a:avLst/>
          </a:prstGeom>
          <a:noFill/>
        </p:spPr>
        <p:txBody>
          <a:bodyPr wrap="square" rtlCol="0">
            <a:spAutoFit/>
          </a:bodyPr>
          <a:lstStyle/>
          <a:p>
            <a:r>
              <a:rPr lang="es-ES" dirty="0" smtClean="0"/>
              <a:t>-We use the three types of energy, liquid (to drink and wash), solid (are all the things around us except liquid and gas) and gas (we use it to breath).</a:t>
            </a:r>
            <a:endParaRPr lang="es-ES" dirty="0"/>
          </a:p>
        </p:txBody>
      </p:sp>
      <p:sp>
        <p:nvSpPr>
          <p:cNvPr id="7" name="CuadroTexto 6"/>
          <p:cNvSpPr txBox="1"/>
          <p:nvPr/>
        </p:nvSpPr>
        <p:spPr>
          <a:xfrm>
            <a:off x="653143" y="1698171"/>
            <a:ext cx="10901548" cy="369332"/>
          </a:xfrm>
          <a:prstGeom prst="rect">
            <a:avLst/>
          </a:prstGeom>
          <a:noFill/>
        </p:spPr>
        <p:txBody>
          <a:bodyPr wrap="square" rtlCol="0">
            <a:spAutoFit/>
          </a:bodyPr>
          <a:lstStyle/>
          <a:p>
            <a:r>
              <a:rPr lang="es-ES" dirty="0" smtClean="0"/>
              <a:t>-These types of energy are useful because we need them to live.</a:t>
            </a:r>
            <a:endParaRPr lang="es-ES" dirty="0"/>
          </a:p>
        </p:txBody>
      </p:sp>
      <p:sp>
        <p:nvSpPr>
          <p:cNvPr id="11" name="CuadroTexto 10"/>
          <p:cNvSpPr txBox="1"/>
          <p:nvPr/>
        </p:nvSpPr>
        <p:spPr>
          <a:xfrm>
            <a:off x="562964" y="2277712"/>
            <a:ext cx="11483439" cy="646331"/>
          </a:xfrm>
          <a:prstGeom prst="rect">
            <a:avLst/>
          </a:prstGeom>
          <a:noFill/>
        </p:spPr>
        <p:txBody>
          <a:bodyPr wrap="square" rtlCol="0">
            <a:spAutoFit/>
          </a:bodyPr>
          <a:lstStyle/>
          <a:p>
            <a:r>
              <a:rPr lang="es-ES" dirty="0" smtClean="0">
                <a:solidFill>
                  <a:srgbClr val="FF0000"/>
                </a:solidFill>
              </a:rPr>
              <a:t>5. </a:t>
            </a:r>
            <a:r>
              <a:rPr lang="es-ES" dirty="0" smtClean="0">
                <a:solidFill>
                  <a:schemeClr val="accent1">
                    <a:lumMod val="75000"/>
                  </a:schemeClr>
                </a:solidFill>
              </a:rPr>
              <a:t>What can happen if we don´t save energy? How can you save energy at home and at school? Make five rules for saving energy and share them with the class and your family. </a:t>
            </a:r>
            <a:endParaRPr lang="es-ES" dirty="0">
              <a:solidFill>
                <a:schemeClr val="accent1">
                  <a:lumMod val="75000"/>
                </a:schemeClr>
              </a:solidFill>
            </a:endParaRPr>
          </a:p>
        </p:txBody>
      </p:sp>
      <p:sp>
        <p:nvSpPr>
          <p:cNvPr id="12" name="CuadroTexto 11"/>
          <p:cNvSpPr txBox="1"/>
          <p:nvPr/>
        </p:nvSpPr>
        <p:spPr>
          <a:xfrm>
            <a:off x="914400" y="3158835"/>
            <a:ext cx="11115304" cy="369332"/>
          </a:xfrm>
          <a:prstGeom prst="rect">
            <a:avLst/>
          </a:prstGeom>
          <a:noFill/>
        </p:spPr>
        <p:txBody>
          <a:bodyPr wrap="square" rtlCol="0">
            <a:spAutoFit/>
          </a:bodyPr>
          <a:lstStyle/>
          <a:p>
            <a:r>
              <a:rPr lang="es-ES" dirty="0" smtClean="0"/>
              <a:t>- If we don´t save energy we can have problems that affect to our health. </a:t>
            </a:r>
            <a:endParaRPr lang="es-ES" dirty="0"/>
          </a:p>
        </p:txBody>
      </p:sp>
      <p:sp>
        <p:nvSpPr>
          <p:cNvPr id="13" name="CuadroTexto 12"/>
          <p:cNvSpPr txBox="1"/>
          <p:nvPr/>
        </p:nvSpPr>
        <p:spPr>
          <a:xfrm>
            <a:off x="1306287" y="3776352"/>
            <a:ext cx="7030192" cy="1754326"/>
          </a:xfrm>
          <a:prstGeom prst="rect">
            <a:avLst/>
          </a:prstGeom>
          <a:noFill/>
        </p:spPr>
        <p:txBody>
          <a:bodyPr wrap="square" rtlCol="0">
            <a:spAutoFit/>
          </a:bodyPr>
          <a:lstStyle/>
          <a:p>
            <a:r>
              <a:rPr lang="es-ES" dirty="0" smtClean="0"/>
              <a:t>THINGS WE CAN DO TO SAVE ENERGY:</a:t>
            </a:r>
          </a:p>
          <a:p>
            <a:r>
              <a:rPr lang="es-ES" dirty="0"/>
              <a:t> </a:t>
            </a:r>
            <a:r>
              <a:rPr lang="es-ES" dirty="0" smtClean="0"/>
              <a:t>    - We can remplace your light bulbs.</a:t>
            </a:r>
          </a:p>
          <a:p>
            <a:r>
              <a:rPr lang="es-ES" dirty="0"/>
              <a:t> </a:t>
            </a:r>
            <a:r>
              <a:rPr lang="es-ES" dirty="0" smtClean="0"/>
              <a:t>    - We can use less heat water.</a:t>
            </a:r>
          </a:p>
          <a:p>
            <a:r>
              <a:rPr lang="es-ES" dirty="0"/>
              <a:t> </a:t>
            </a:r>
            <a:r>
              <a:rPr lang="es-ES" dirty="0" smtClean="0"/>
              <a:t>    -  We can turn off the lights when we are not there.</a:t>
            </a:r>
          </a:p>
          <a:p>
            <a:r>
              <a:rPr lang="es-ES" dirty="0"/>
              <a:t> </a:t>
            </a:r>
            <a:r>
              <a:rPr lang="es-ES" dirty="0" smtClean="0"/>
              <a:t>    -  We can shut off computers.</a:t>
            </a:r>
          </a:p>
          <a:p>
            <a:r>
              <a:rPr lang="es-ES" dirty="0"/>
              <a:t> </a:t>
            </a:r>
            <a:r>
              <a:rPr lang="es-ES" dirty="0" smtClean="0"/>
              <a:t>    -  We can use natural light</a:t>
            </a:r>
            <a:r>
              <a:rPr lang="es-ES" dirty="0"/>
              <a:t> </a:t>
            </a:r>
            <a:r>
              <a:rPr lang="es-ES" dirty="0" smtClean="0"/>
              <a:t>and heat.                    </a:t>
            </a:r>
            <a:endParaRPr lang="es-ES" dirty="0"/>
          </a:p>
        </p:txBody>
      </p:sp>
      <p:sp>
        <p:nvSpPr>
          <p:cNvPr id="3" name="Rectángulo 2"/>
          <p:cNvSpPr/>
          <p:nvPr/>
        </p:nvSpPr>
        <p:spPr>
          <a:xfrm>
            <a:off x="7591424" y="1318736"/>
            <a:ext cx="4695825" cy="1169551"/>
          </a:xfrm>
          <a:prstGeom prst="rect">
            <a:avLst/>
          </a:prstGeom>
        </p:spPr>
        <p:txBody>
          <a:bodyPr wrap="square">
            <a:spAutoFit/>
          </a:bodyPr>
          <a:lstStyle/>
          <a:p>
            <a:pPr>
              <a:spcAft>
                <a:spcPts val="0"/>
              </a:spcAft>
            </a:pPr>
            <a:r>
              <a:rPr lang="en-GB" sz="1300" dirty="0">
                <a:solidFill>
                  <a:srgbClr val="FF0000"/>
                </a:solidFill>
                <a:latin typeface="Arial" panose="020B0604020202020204" pitchFamily="34" charset="0"/>
                <a:ea typeface="MS Mincho"/>
                <a:cs typeface="Times New Roman" panose="02020603050405020304" pitchFamily="18" charset="0"/>
              </a:rPr>
              <a:t>We use mechanical energy to make objects work. We use thermal energy to heap up things. We use electrical energy to heat up things. We use electrical energy to provide power to various devices.</a:t>
            </a:r>
            <a:endParaRPr lang="es-ES" sz="1300" dirty="0">
              <a:solidFill>
                <a:srgbClr val="FF0000"/>
              </a:solidFill>
              <a:latin typeface="Cambria" panose="02040503050406030204" pitchFamily="18" charset="0"/>
              <a:ea typeface="MS Mincho"/>
              <a:cs typeface="Times New Roman" panose="02020603050405020304" pitchFamily="18" charset="0"/>
            </a:endParaRPr>
          </a:p>
          <a:p>
            <a:pPr>
              <a:spcAft>
                <a:spcPts val="0"/>
              </a:spcAft>
            </a:pPr>
            <a:r>
              <a:rPr lang="en-GB" dirty="0">
                <a:latin typeface="Arial" panose="020B0604020202020204" pitchFamily="34" charset="0"/>
                <a:ea typeface="MS Mincho"/>
                <a:cs typeface="Times New Roman" panose="02020603050405020304" pitchFamily="18" charset="0"/>
              </a:rPr>
              <a:t> </a:t>
            </a:r>
            <a:endParaRPr lang="es-ES" dirty="0">
              <a:latin typeface="Cambria" panose="02040503050406030204" pitchFamily="18" charset="0"/>
              <a:ea typeface="MS Mincho"/>
              <a:cs typeface="Times New Roman" panose="02020603050405020304" pitchFamily="18" charset="0"/>
            </a:endParaRPr>
          </a:p>
        </p:txBody>
      </p:sp>
      <p:pic>
        <p:nvPicPr>
          <p:cNvPr id="14" name="Imagen 13"/>
          <p:cNvPicPr>
            <a:picLocks noChangeAspect="1"/>
          </p:cNvPicPr>
          <p:nvPr/>
        </p:nvPicPr>
        <p:blipFill>
          <a:blip r:embed="rId2"/>
          <a:stretch>
            <a:fillRect/>
          </a:stretch>
        </p:blipFill>
        <p:spPr>
          <a:xfrm>
            <a:off x="6449567" y="4657725"/>
            <a:ext cx="127445" cy="114300"/>
          </a:xfrm>
          <a:prstGeom prst="rect">
            <a:avLst/>
          </a:prstGeom>
        </p:spPr>
      </p:pic>
      <p:pic>
        <p:nvPicPr>
          <p:cNvPr id="15" name="Imagen 14"/>
          <p:cNvPicPr>
            <a:picLocks noChangeAspect="1"/>
          </p:cNvPicPr>
          <p:nvPr/>
        </p:nvPicPr>
        <p:blipFill>
          <a:blip r:embed="rId2"/>
          <a:stretch>
            <a:fillRect/>
          </a:stretch>
        </p:blipFill>
        <p:spPr>
          <a:xfrm>
            <a:off x="5173217" y="5305425"/>
            <a:ext cx="127445" cy="114300"/>
          </a:xfrm>
          <a:prstGeom prst="rect">
            <a:avLst/>
          </a:prstGeom>
        </p:spPr>
      </p:pic>
      <p:pic>
        <p:nvPicPr>
          <p:cNvPr id="16" name="Imagen 15"/>
          <p:cNvPicPr>
            <a:picLocks noChangeAspect="1"/>
          </p:cNvPicPr>
          <p:nvPr/>
        </p:nvPicPr>
        <p:blipFill>
          <a:blip r:embed="rId2"/>
          <a:stretch>
            <a:fillRect/>
          </a:stretch>
        </p:blipFill>
        <p:spPr>
          <a:xfrm>
            <a:off x="4620767" y="4914900"/>
            <a:ext cx="127445" cy="114300"/>
          </a:xfrm>
          <a:prstGeom prst="rect">
            <a:avLst/>
          </a:prstGeom>
        </p:spPr>
      </p:pic>
      <p:pic>
        <p:nvPicPr>
          <p:cNvPr id="17" name="Imagen 16"/>
          <p:cNvPicPr>
            <a:picLocks noChangeAspect="1"/>
          </p:cNvPicPr>
          <p:nvPr/>
        </p:nvPicPr>
        <p:blipFill>
          <a:blip r:embed="rId2"/>
          <a:stretch>
            <a:fillRect/>
          </a:stretch>
        </p:blipFill>
        <p:spPr>
          <a:xfrm>
            <a:off x="4487417" y="4476750"/>
            <a:ext cx="127445" cy="114300"/>
          </a:xfrm>
          <a:prstGeom prst="rect">
            <a:avLst/>
          </a:prstGeom>
        </p:spPr>
      </p:pic>
      <p:pic>
        <p:nvPicPr>
          <p:cNvPr id="18" name="Imagen 17"/>
          <p:cNvPicPr>
            <a:picLocks noChangeAspect="1"/>
          </p:cNvPicPr>
          <p:nvPr/>
        </p:nvPicPr>
        <p:blipFill>
          <a:blip r:embed="rId2"/>
          <a:stretch>
            <a:fillRect/>
          </a:stretch>
        </p:blipFill>
        <p:spPr>
          <a:xfrm>
            <a:off x="4992242" y="4152900"/>
            <a:ext cx="127445" cy="114300"/>
          </a:xfrm>
          <a:prstGeom prst="rect">
            <a:avLst/>
          </a:prstGeom>
        </p:spPr>
      </p:pic>
      <p:pic>
        <p:nvPicPr>
          <p:cNvPr id="19" name="Imagen 18"/>
          <p:cNvPicPr>
            <a:picLocks noChangeAspect="1"/>
          </p:cNvPicPr>
          <p:nvPr/>
        </p:nvPicPr>
        <p:blipFill>
          <a:blip r:embed="rId2"/>
          <a:stretch>
            <a:fillRect/>
          </a:stretch>
        </p:blipFill>
        <p:spPr>
          <a:xfrm>
            <a:off x="7830692" y="3286125"/>
            <a:ext cx="127445" cy="114300"/>
          </a:xfrm>
          <a:prstGeom prst="rect">
            <a:avLst/>
          </a:prstGeom>
        </p:spPr>
      </p:pic>
      <p:pic>
        <p:nvPicPr>
          <p:cNvPr id="20" name="Imagen 19"/>
          <p:cNvPicPr>
            <a:picLocks noChangeAspect="1"/>
          </p:cNvPicPr>
          <p:nvPr/>
        </p:nvPicPr>
        <p:blipFill>
          <a:blip r:embed="rId3"/>
          <a:stretch>
            <a:fillRect/>
          </a:stretch>
        </p:blipFill>
        <p:spPr>
          <a:xfrm>
            <a:off x="6943724" y="1734266"/>
            <a:ext cx="257175" cy="246934"/>
          </a:xfrm>
          <a:prstGeom prst="rect">
            <a:avLst/>
          </a:prstGeom>
        </p:spPr>
      </p:pic>
      <p:pic>
        <p:nvPicPr>
          <p:cNvPr id="21" name="Imagen 20"/>
          <p:cNvPicPr>
            <a:picLocks noChangeAspect="1"/>
          </p:cNvPicPr>
          <p:nvPr/>
        </p:nvPicPr>
        <p:blipFill>
          <a:blip r:embed="rId3"/>
          <a:stretch>
            <a:fillRect/>
          </a:stretch>
        </p:blipFill>
        <p:spPr>
          <a:xfrm>
            <a:off x="10810874" y="962741"/>
            <a:ext cx="257175" cy="246934"/>
          </a:xfrm>
          <a:prstGeom prst="rect">
            <a:avLst/>
          </a:prstGeom>
        </p:spPr>
      </p:pic>
    </p:spTree>
    <p:extLst>
      <p:ext uri="{BB962C8B-B14F-4D97-AF65-F5344CB8AC3E}">
        <p14:creationId xmlns:p14="http://schemas.microsoft.com/office/powerpoint/2010/main" val="3934526885"/>
      </p:ext>
    </p:extLst>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0703843" y="166255"/>
            <a:ext cx="1971304" cy="369332"/>
          </a:xfrm>
          <a:prstGeom prst="rect">
            <a:avLst/>
          </a:prstGeom>
          <a:noFill/>
        </p:spPr>
        <p:txBody>
          <a:bodyPr wrap="square" rtlCol="0">
            <a:spAutoFit/>
          </a:bodyPr>
          <a:lstStyle/>
          <a:p>
            <a:r>
              <a:rPr lang="es-ES" dirty="0" smtClean="0"/>
              <a:t>15/4/2020</a:t>
            </a:r>
            <a:endParaRPr lang="es-ES" dirty="0"/>
          </a:p>
        </p:txBody>
      </p:sp>
      <p:sp>
        <p:nvSpPr>
          <p:cNvPr id="3" name="CuadroTexto 2"/>
          <p:cNvSpPr txBox="1"/>
          <p:nvPr/>
        </p:nvSpPr>
        <p:spPr>
          <a:xfrm>
            <a:off x="605641" y="0"/>
            <a:ext cx="1615044" cy="369332"/>
          </a:xfrm>
          <a:prstGeom prst="rect">
            <a:avLst/>
          </a:prstGeom>
          <a:noFill/>
        </p:spPr>
        <p:txBody>
          <a:bodyPr wrap="square" rtlCol="0">
            <a:spAutoFit/>
          </a:bodyPr>
          <a:lstStyle/>
          <a:p>
            <a:r>
              <a:rPr lang="es-ES" dirty="0" smtClean="0">
                <a:solidFill>
                  <a:srgbClr val="FF0000"/>
                </a:solidFill>
              </a:rPr>
              <a:t>Pag 80</a:t>
            </a:r>
            <a:endParaRPr lang="es-ES" dirty="0">
              <a:solidFill>
                <a:srgbClr val="FF0000"/>
              </a:solidFill>
            </a:endParaRPr>
          </a:p>
        </p:txBody>
      </p:sp>
      <p:sp>
        <p:nvSpPr>
          <p:cNvPr id="4" name="CuadroTexto 3"/>
          <p:cNvSpPr txBox="1"/>
          <p:nvPr/>
        </p:nvSpPr>
        <p:spPr>
          <a:xfrm>
            <a:off x="475012" y="475013"/>
            <a:ext cx="11471564" cy="923330"/>
          </a:xfrm>
          <a:prstGeom prst="rect">
            <a:avLst/>
          </a:prstGeom>
          <a:noFill/>
        </p:spPr>
        <p:txBody>
          <a:bodyPr wrap="square" rtlCol="0">
            <a:spAutoFit/>
          </a:bodyPr>
          <a:lstStyle/>
          <a:p>
            <a:r>
              <a:rPr lang="es-ES" sz="5400" dirty="0" smtClean="0">
                <a:solidFill>
                  <a:srgbClr val="7030A0"/>
                </a:solidFill>
                <a:latin typeface="Comic Sans MS" panose="030F0702030302020204" pitchFamily="66" charset="0"/>
              </a:rPr>
              <a:t>SEPARATING MIXTURES</a:t>
            </a:r>
            <a:endParaRPr lang="es-ES" sz="5400" dirty="0">
              <a:solidFill>
                <a:srgbClr val="7030A0"/>
              </a:solidFill>
              <a:latin typeface="Comic Sans MS" panose="030F0702030302020204" pitchFamily="66" charset="0"/>
            </a:endParaRPr>
          </a:p>
        </p:txBody>
      </p:sp>
      <p:sp>
        <p:nvSpPr>
          <p:cNvPr id="5" name="CuadroTexto 4"/>
          <p:cNvSpPr txBox="1"/>
          <p:nvPr/>
        </p:nvSpPr>
        <p:spPr>
          <a:xfrm>
            <a:off x="653143" y="1436914"/>
            <a:ext cx="10450286" cy="369332"/>
          </a:xfrm>
          <a:prstGeom prst="rect">
            <a:avLst/>
          </a:prstGeom>
          <a:noFill/>
        </p:spPr>
        <p:txBody>
          <a:bodyPr wrap="square" rtlCol="0">
            <a:spAutoFit/>
          </a:bodyPr>
          <a:lstStyle/>
          <a:p>
            <a:r>
              <a:rPr lang="es-ES" dirty="0" smtClean="0">
                <a:solidFill>
                  <a:srgbClr val="FF0000"/>
                </a:solidFill>
              </a:rPr>
              <a:t>1. </a:t>
            </a:r>
            <a:r>
              <a:rPr lang="es-ES" dirty="0" smtClean="0">
                <a:solidFill>
                  <a:schemeClr val="accent1">
                    <a:lumMod val="75000"/>
                  </a:schemeClr>
                </a:solidFill>
              </a:rPr>
              <a:t>What is the difference between heterogeneous and homogeneous mixtures? </a:t>
            </a:r>
            <a:endParaRPr lang="es-ES" dirty="0">
              <a:solidFill>
                <a:schemeClr val="accent1">
                  <a:lumMod val="75000"/>
                </a:schemeClr>
              </a:solidFill>
            </a:endParaRPr>
          </a:p>
        </p:txBody>
      </p:sp>
      <p:sp>
        <p:nvSpPr>
          <p:cNvPr id="6" name="CuadroTexto 5"/>
          <p:cNvSpPr txBox="1"/>
          <p:nvPr/>
        </p:nvSpPr>
        <p:spPr>
          <a:xfrm>
            <a:off x="866899" y="1721922"/>
            <a:ext cx="11325101" cy="646331"/>
          </a:xfrm>
          <a:prstGeom prst="rect">
            <a:avLst/>
          </a:prstGeom>
          <a:noFill/>
        </p:spPr>
        <p:txBody>
          <a:bodyPr wrap="square" rtlCol="0">
            <a:spAutoFit/>
          </a:bodyPr>
          <a:lstStyle/>
          <a:p>
            <a:r>
              <a:rPr lang="es-ES" dirty="0" smtClean="0"/>
              <a:t>The difference is that homogeneous mixture is a mixture that we can´t see what is mixed because it´s completly</a:t>
            </a:r>
            <a:r>
              <a:rPr lang="es-ES" dirty="0"/>
              <a:t> </a:t>
            </a:r>
            <a:r>
              <a:rPr lang="es-ES" dirty="0" smtClean="0"/>
              <a:t>mixed and in a heterogeneous mixture you can see what elements are because they are separated. </a:t>
            </a:r>
            <a:endParaRPr lang="es-ES" dirty="0"/>
          </a:p>
        </p:txBody>
      </p:sp>
      <p:sp>
        <p:nvSpPr>
          <p:cNvPr id="7" name="CuadroTexto 6"/>
          <p:cNvSpPr txBox="1"/>
          <p:nvPr/>
        </p:nvSpPr>
        <p:spPr>
          <a:xfrm>
            <a:off x="712519" y="2493818"/>
            <a:ext cx="11210307" cy="369332"/>
          </a:xfrm>
          <a:prstGeom prst="rect">
            <a:avLst/>
          </a:prstGeom>
          <a:noFill/>
        </p:spPr>
        <p:txBody>
          <a:bodyPr wrap="square" rtlCol="0">
            <a:spAutoFit/>
          </a:bodyPr>
          <a:lstStyle/>
          <a:p>
            <a:r>
              <a:rPr lang="es-ES" dirty="0" smtClean="0">
                <a:solidFill>
                  <a:srgbClr val="FF0000"/>
                </a:solidFill>
              </a:rPr>
              <a:t>2. </a:t>
            </a:r>
            <a:r>
              <a:rPr lang="es-ES" dirty="0" smtClean="0">
                <a:solidFill>
                  <a:schemeClr val="accent1">
                    <a:lumMod val="75000"/>
                  </a:schemeClr>
                </a:solidFill>
              </a:rPr>
              <a:t>How can we separate these mixtures?</a:t>
            </a:r>
            <a:endParaRPr lang="es-ES" dirty="0">
              <a:solidFill>
                <a:schemeClr val="accent1">
                  <a:lumMod val="75000"/>
                </a:schemeClr>
              </a:solidFill>
            </a:endParaRPr>
          </a:p>
        </p:txBody>
      </p:sp>
      <p:sp>
        <p:nvSpPr>
          <p:cNvPr id="8" name="CuadroTexto 7"/>
          <p:cNvSpPr txBox="1"/>
          <p:nvPr/>
        </p:nvSpPr>
        <p:spPr>
          <a:xfrm>
            <a:off x="1056904" y="2861953"/>
            <a:ext cx="6412675" cy="369332"/>
          </a:xfrm>
          <a:prstGeom prst="rect">
            <a:avLst/>
          </a:prstGeom>
          <a:noFill/>
        </p:spPr>
        <p:txBody>
          <a:bodyPr wrap="square" rtlCol="0">
            <a:spAutoFit/>
          </a:bodyPr>
          <a:lstStyle/>
          <a:p>
            <a:r>
              <a:rPr lang="es-ES" dirty="0" smtClean="0">
                <a:solidFill>
                  <a:srgbClr val="FF0000"/>
                </a:solidFill>
              </a:rPr>
              <a:t>a) </a:t>
            </a:r>
            <a:r>
              <a:rPr lang="es-ES" dirty="0">
                <a:solidFill>
                  <a:schemeClr val="accent1">
                    <a:lumMod val="75000"/>
                  </a:schemeClr>
                </a:solidFill>
              </a:rPr>
              <a:t>s</a:t>
            </a:r>
            <a:r>
              <a:rPr lang="es-ES" dirty="0" smtClean="0">
                <a:solidFill>
                  <a:schemeClr val="accent1">
                    <a:lumMod val="75000"/>
                  </a:schemeClr>
                </a:solidFill>
              </a:rPr>
              <a:t>ugar and water</a:t>
            </a:r>
            <a:endParaRPr lang="es-ES" dirty="0">
              <a:solidFill>
                <a:schemeClr val="accent1">
                  <a:lumMod val="75000"/>
                </a:schemeClr>
              </a:solidFill>
            </a:endParaRPr>
          </a:p>
        </p:txBody>
      </p:sp>
      <p:sp>
        <p:nvSpPr>
          <p:cNvPr id="9" name="CuadroTexto 8"/>
          <p:cNvSpPr txBox="1"/>
          <p:nvPr/>
        </p:nvSpPr>
        <p:spPr>
          <a:xfrm>
            <a:off x="1413163" y="3111335"/>
            <a:ext cx="11103429" cy="369332"/>
          </a:xfrm>
          <a:prstGeom prst="rect">
            <a:avLst/>
          </a:prstGeom>
          <a:noFill/>
        </p:spPr>
        <p:txBody>
          <a:bodyPr wrap="square" rtlCol="0">
            <a:spAutoFit/>
          </a:bodyPr>
          <a:lstStyle/>
          <a:p>
            <a:r>
              <a:rPr lang="es-ES" dirty="0" smtClean="0"/>
              <a:t>We can separate if we take the water and we evaporate then we can take the sugar.</a:t>
            </a:r>
            <a:endParaRPr lang="es-ES" dirty="0"/>
          </a:p>
        </p:txBody>
      </p:sp>
      <p:sp>
        <p:nvSpPr>
          <p:cNvPr id="10" name="CuadroTexto 9"/>
          <p:cNvSpPr txBox="1"/>
          <p:nvPr/>
        </p:nvSpPr>
        <p:spPr>
          <a:xfrm>
            <a:off x="1211284" y="3421877"/>
            <a:ext cx="2030681" cy="369332"/>
          </a:xfrm>
          <a:prstGeom prst="rect">
            <a:avLst/>
          </a:prstGeom>
          <a:noFill/>
        </p:spPr>
        <p:txBody>
          <a:bodyPr wrap="square" rtlCol="0">
            <a:spAutoFit/>
          </a:bodyPr>
          <a:lstStyle/>
          <a:p>
            <a:r>
              <a:rPr lang="es-ES" dirty="0" smtClean="0">
                <a:solidFill>
                  <a:srgbClr val="FF0000"/>
                </a:solidFill>
              </a:rPr>
              <a:t>b) </a:t>
            </a:r>
            <a:r>
              <a:rPr lang="es-ES" dirty="0" smtClean="0">
                <a:solidFill>
                  <a:schemeClr val="accent1">
                    <a:lumMod val="75000"/>
                  </a:schemeClr>
                </a:solidFill>
              </a:rPr>
              <a:t>Petrol and water</a:t>
            </a:r>
            <a:endParaRPr lang="es-ES" dirty="0">
              <a:solidFill>
                <a:schemeClr val="accent1">
                  <a:lumMod val="75000"/>
                </a:schemeClr>
              </a:solidFill>
            </a:endParaRPr>
          </a:p>
        </p:txBody>
      </p:sp>
      <p:sp>
        <p:nvSpPr>
          <p:cNvPr id="11" name="CuadroTexto 10"/>
          <p:cNvSpPr txBox="1"/>
          <p:nvPr/>
        </p:nvSpPr>
        <p:spPr>
          <a:xfrm>
            <a:off x="1510393" y="3726503"/>
            <a:ext cx="7824107" cy="369332"/>
          </a:xfrm>
          <a:prstGeom prst="rect">
            <a:avLst/>
          </a:prstGeom>
          <a:noFill/>
        </p:spPr>
        <p:txBody>
          <a:bodyPr wrap="square" rtlCol="0">
            <a:spAutoFit/>
          </a:bodyPr>
          <a:lstStyle/>
          <a:p>
            <a:r>
              <a:rPr lang="es-ES" dirty="0" smtClean="0"/>
              <a:t>We can separate using a </a:t>
            </a:r>
            <a:r>
              <a:rPr lang="es-ES" dirty="0"/>
              <a:t>separating </a:t>
            </a:r>
            <a:r>
              <a:rPr lang="es-ES" dirty="0" smtClean="0"/>
              <a:t>funnel and we wait and they would separate.</a:t>
            </a:r>
            <a:endParaRPr lang="es-ES" dirty="0"/>
          </a:p>
        </p:txBody>
      </p:sp>
      <p:sp>
        <p:nvSpPr>
          <p:cNvPr id="12" name="CuadroTexto 11"/>
          <p:cNvSpPr txBox="1"/>
          <p:nvPr/>
        </p:nvSpPr>
        <p:spPr>
          <a:xfrm>
            <a:off x="1258785" y="4037611"/>
            <a:ext cx="2446317" cy="369332"/>
          </a:xfrm>
          <a:prstGeom prst="rect">
            <a:avLst/>
          </a:prstGeom>
          <a:noFill/>
        </p:spPr>
        <p:txBody>
          <a:bodyPr wrap="square" rtlCol="0">
            <a:spAutoFit/>
          </a:bodyPr>
          <a:lstStyle/>
          <a:p>
            <a:r>
              <a:rPr lang="es-ES" dirty="0" smtClean="0">
                <a:solidFill>
                  <a:srgbClr val="FF0000"/>
                </a:solidFill>
              </a:rPr>
              <a:t>c) </a:t>
            </a:r>
            <a:r>
              <a:rPr lang="es-ES" dirty="0" smtClean="0">
                <a:solidFill>
                  <a:schemeClr val="accent1">
                    <a:lumMod val="75000"/>
                  </a:schemeClr>
                </a:solidFill>
              </a:rPr>
              <a:t>Leaves and water</a:t>
            </a:r>
            <a:r>
              <a:rPr lang="es-ES" dirty="0" smtClean="0">
                <a:solidFill>
                  <a:srgbClr val="FF0000"/>
                </a:solidFill>
              </a:rPr>
              <a:t> </a:t>
            </a:r>
            <a:endParaRPr lang="es-ES" dirty="0">
              <a:solidFill>
                <a:srgbClr val="FF0000"/>
              </a:solidFill>
            </a:endParaRPr>
          </a:p>
        </p:txBody>
      </p:sp>
      <p:sp>
        <p:nvSpPr>
          <p:cNvPr id="13" name="CuadroTexto 12"/>
          <p:cNvSpPr txBox="1"/>
          <p:nvPr/>
        </p:nvSpPr>
        <p:spPr>
          <a:xfrm>
            <a:off x="1615044" y="4310742"/>
            <a:ext cx="10343408" cy="369332"/>
          </a:xfrm>
          <a:prstGeom prst="rect">
            <a:avLst/>
          </a:prstGeom>
          <a:noFill/>
        </p:spPr>
        <p:txBody>
          <a:bodyPr wrap="square" rtlCol="0">
            <a:spAutoFit/>
          </a:bodyPr>
          <a:lstStyle/>
          <a:p>
            <a:r>
              <a:rPr lang="es-ES" dirty="0" smtClean="0"/>
              <a:t>We can separate if we put the leave in a wait till the water goes out. </a:t>
            </a:r>
            <a:endParaRPr lang="es-ES" dirty="0"/>
          </a:p>
        </p:txBody>
      </p:sp>
      <p:sp>
        <p:nvSpPr>
          <p:cNvPr id="14" name="CuadroTexto 13"/>
          <p:cNvSpPr txBox="1"/>
          <p:nvPr/>
        </p:nvSpPr>
        <p:spPr>
          <a:xfrm>
            <a:off x="1270660" y="4690753"/>
            <a:ext cx="7410203" cy="369332"/>
          </a:xfrm>
          <a:prstGeom prst="rect">
            <a:avLst/>
          </a:prstGeom>
          <a:noFill/>
        </p:spPr>
        <p:txBody>
          <a:bodyPr wrap="square" rtlCol="0">
            <a:spAutoFit/>
          </a:bodyPr>
          <a:lstStyle/>
          <a:p>
            <a:r>
              <a:rPr lang="es-ES" dirty="0" smtClean="0">
                <a:solidFill>
                  <a:srgbClr val="FF0000"/>
                </a:solidFill>
              </a:rPr>
              <a:t>d) </a:t>
            </a:r>
            <a:r>
              <a:rPr lang="es-ES" dirty="0" smtClean="0">
                <a:solidFill>
                  <a:schemeClr val="accent1">
                    <a:lumMod val="75000"/>
                  </a:schemeClr>
                </a:solidFill>
              </a:rPr>
              <a:t>Mud and water</a:t>
            </a:r>
            <a:endParaRPr lang="es-ES" dirty="0">
              <a:solidFill>
                <a:schemeClr val="accent1">
                  <a:lumMod val="75000"/>
                </a:schemeClr>
              </a:solidFill>
            </a:endParaRPr>
          </a:p>
        </p:txBody>
      </p:sp>
      <p:sp>
        <p:nvSpPr>
          <p:cNvPr id="15" name="CuadroTexto 14"/>
          <p:cNvSpPr txBox="1"/>
          <p:nvPr/>
        </p:nvSpPr>
        <p:spPr>
          <a:xfrm>
            <a:off x="1686295" y="5189517"/>
            <a:ext cx="10367159" cy="369332"/>
          </a:xfrm>
          <a:prstGeom prst="rect">
            <a:avLst/>
          </a:prstGeom>
          <a:noFill/>
        </p:spPr>
        <p:txBody>
          <a:bodyPr wrap="square" rtlCol="0">
            <a:spAutoFit/>
          </a:bodyPr>
          <a:lstStyle/>
          <a:p>
            <a:r>
              <a:rPr lang="es-ES" dirty="0" smtClean="0"/>
              <a:t>We can separate using a separating funnel and the water will fall down</a:t>
            </a:r>
            <a:endParaRPr lang="es-ES" dirty="0"/>
          </a:p>
        </p:txBody>
      </p:sp>
      <p:pic>
        <p:nvPicPr>
          <p:cNvPr id="16" name="Imagen 15"/>
          <p:cNvPicPr>
            <a:picLocks noChangeAspect="1"/>
          </p:cNvPicPr>
          <p:nvPr/>
        </p:nvPicPr>
        <p:blipFill>
          <a:blip r:embed="rId2"/>
          <a:stretch>
            <a:fillRect/>
          </a:stretch>
        </p:blipFill>
        <p:spPr>
          <a:xfrm>
            <a:off x="9566840" y="2069398"/>
            <a:ext cx="314336" cy="281915"/>
          </a:xfrm>
          <a:prstGeom prst="rect">
            <a:avLst/>
          </a:prstGeom>
        </p:spPr>
      </p:pic>
      <p:sp>
        <p:nvSpPr>
          <p:cNvPr id="18" name="Rectángulo 17"/>
          <p:cNvSpPr/>
          <p:nvPr/>
        </p:nvSpPr>
        <p:spPr>
          <a:xfrm>
            <a:off x="9554768" y="3091934"/>
            <a:ext cx="1197764" cy="369332"/>
          </a:xfrm>
          <a:prstGeom prst="rect">
            <a:avLst/>
          </a:prstGeom>
        </p:spPr>
        <p:txBody>
          <a:bodyPr wrap="none">
            <a:spAutoFit/>
          </a:bodyPr>
          <a:lstStyle/>
          <a:p>
            <a:r>
              <a:rPr lang="en-GB" dirty="0">
                <a:solidFill>
                  <a:srgbClr val="FF0000"/>
                </a:solidFill>
                <a:latin typeface="Arial" panose="020B0604020202020204" pitchFamily="34" charset="0"/>
                <a:ea typeface="MS Mincho"/>
                <a:cs typeface="Times New Roman" panose="02020603050405020304" pitchFamily="18" charset="0"/>
              </a:rPr>
              <a:t>distillation</a:t>
            </a:r>
            <a:endParaRPr lang="es-ES" dirty="0">
              <a:solidFill>
                <a:srgbClr val="FF0000"/>
              </a:solidFill>
            </a:endParaRPr>
          </a:p>
        </p:txBody>
      </p:sp>
      <p:sp>
        <p:nvSpPr>
          <p:cNvPr id="19" name="Rectángulo 18"/>
          <p:cNvSpPr/>
          <p:nvPr/>
        </p:nvSpPr>
        <p:spPr>
          <a:xfrm>
            <a:off x="9436425" y="3672959"/>
            <a:ext cx="1377300" cy="369332"/>
          </a:xfrm>
          <a:prstGeom prst="rect">
            <a:avLst/>
          </a:prstGeom>
        </p:spPr>
        <p:txBody>
          <a:bodyPr wrap="none">
            <a:spAutoFit/>
          </a:bodyPr>
          <a:lstStyle/>
          <a:p>
            <a:r>
              <a:rPr lang="en-GB" dirty="0">
                <a:solidFill>
                  <a:srgbClr val="FF0000"/>
                </a:solidFill>
                <a:latin typeface="Arial" panose="020B0604020202020204" pitchFamily="34" charset="0"/>
                <a:ea typeface="MS Mincho"/>
                <a:cs typeface="Times New Roman" panose="02020603050405020304" pitchFamily="18" charset="0"/>
              </a:rPr>
              <a:t>decantation</a:t>
            </a:r>
            <a:endParaRPr lang="es-ES" dirty="0">
              <a:solidFill>
                <a:srgbClr val="FF0000"/>
              </a:solidFill>
            </a:endParaRPr>
          </a:p>
        </p:txBody>
      </p:sp>
      <p:sp>
        <p:nvSpPr>
          <p:cNvPr id="20" name="Rectángulo 19"/>
          <p:cNvSpPr/>
          <p:nvPr/>
        </p:nvSpPr>
        <p:spPr>
          <a:xfrm>
            <a:off x="8257185" y="4330184"/>
            <a:ext cx="992579" cy="369332"/>
          </a:xfrm>
          <a:prstGeom prst="rect">
            <a:avLst/>
          </a:prstGeom>
        </p:spPr>
        <p:txBody>
          <a:bodyPr wrap="none">
            <a:spAutoFit/>
          </a:bodyPr>
          <a:lstStyle/>
          <a:p>
            <a:r>
              <a:rPr lang="en-GB" dirty="0">
                <a:solidFill>
                  <a:srgbClr val="FF0000"/>
                </a:solidFill>
                <a:latin typeface="Arial" panose="020B0604020202020204" pitchFamily="34" charset="0"/>
                <a:ea typeface="MS Mincho"/>
                <a:cs typeface="Times New Roman" panose="02020603050405020304" pitchFamily="18" charset="0"/>
              </a:rPr>
              <a:t>filtration</a:t>
            </a:r>
            <a:endParaRPr lang="es-ES" dirty="0">
              <a:solidFill>
                <a:srgbClr val="FF0000"/>
              </a:solidFill>
            </a:endParaRPr>
          </a:p>
        </p:txBody>
      </p:sp>
      <p:sp>
        <p:nvSpPr>
          <p:cNvPr id="21" name="Rectángulo 20"/>
          <p:cNvSpPr/>
          <p:nvPr/>
        </p:nvSpPr>
        <p:spPr>
          <a:xfrm>
            <a:off x="8798250" y="5187434"/>
            <a:ext cx="1377300" cy="369332"/>
          </a:xfrm>
          <a:prstGeom prst="rect">
            <a:avLst/>
          </a:prstGeom>
        </p:spPr>
        <p:txBody>
          <a:bodyPr wrap="none">
            <a:spAutoFit/>
          </a:bodyPr>
          <a:lstStyle/>
          <a:p>
            <a:pPr>
              <a:spcAft>
                <a:spcPts val="0"/>
              </a:spcAft>
            </a:pPr>
            <a:r>
              <a:rPr lang="en-GB" dirty="0">
                <a:solidFill>
                  <a:srgbClr val="FF0000"/>
                </a:solidFill>
                <a:latin typeface="Arial" panose="020B0604020202020204" pitchFamily="34" charset="0"/>
                <a:ea typeface="MS Mincho"/>
                <a:cs typeface="Times New Roman" panose="02020603050405020304" pitchFamily="18" charset="0"/>
              </a:rPr>
              <a:t>decantation</a:t>
            </a:r>
            <a:endParaRPr lang="es-ES" dirty="0">
              <a:solidFill>
                <a:srgbClr val="FF0000"/>
              </a:solidFill>
              <a:latin typeface="Cambria" panose="02040503050406030204" pitchFamily="18" charset="0"/>
              <a:ea typeface="MS Mincho"/>
              <a:cs typeface="Times New Roman" panose="02020603050405020304" pitchFamily="18" charset="0"/>
            </a:endParaRPr>
          </a:p>
        </p:txBody>
      </p:sp>
      <p:pic>
        <p:nvPicPr>
          <p:cNvPr id="22" name="Imagen 21"/>
          <p:cNvPicPr>
            <a:picLocks noChangeAspect="1"/>
          </p:cNvPicPr>
          <p:nvPr/>
        </p:nvPicPr>
        <p:blipFill>
          <a:blip r:embed="rId3"/>
          <a:stretch>
            <a:fillRect/>
          </a:stretch>
        </p:blipFill>
        <p:spPr>
          <a:xfrm>
            <a:off x="8543924" y="5239466"/>
            <a:ext cx="257175" cy="246934"/>
          </a:xfrm>
          <a:prstGeom prst="rect">
            <a:avLst/>
          </a:prstGeom>
        </p:spPr>
      </p:pic>
      <p:pic>
        <p:nvPicPr>
          <p:cNvPr id="23" name="Imagen 22"/>
          <p:cNvPicPr>
            <a:picLocks noChangeAspect="1"/>
          </p:cNvPicPr>
          <p:nvPr/>
        </p:nvPicPr>
        <p:blipFill>
          <a:blip r:embed="rId3"/>
          <a:stretch>
            <a:fillRect/>
          </a:stretch>
        </p:blipFill>
        <p:spPr>
          <a:xfrm>
            <a:off x="8039099" y="4353641"/>
            <a:ext cx="257175" cy="246934"/>
          </a:xfrm>
          <a:prstGeom prst="rect">
            <a:avLst/>
          </a:prstGeom>
        </p:spPr>
      </p:pic>
      <p:pic>
        <p:nvPicPr>
          <p:cNvPr id="24" name="Imagen 23"/>
          <p:cNvPicPr>
            <a:picLocks noChangeAspect="1"/>
          </p:cNvPicPr>
          <p:nvPr/>
        </p:nvPicPr>
        <p:blipFill>
          <a:blip r:embed="rId3"/>
          <a:stretch>
            <a:fillRect/>
          </a:stretch>
        </p:blipFill>
        <p:spPr>
          <a:xfrm>
            <a:off x="9172574" y="3753566"/>
            <a:ext cx="257175" cy="246934"/>
          </a:xfrm>
          <a:prstGeom prst="rect">
            <a:avLst/>
          </a:prstGeom>
        </p:spPr>
      </p:pic>
      <p:pic>
        <p:nvPicPr>
          <p:cNvPr id="25" name="Imagen 24"/>
          <p:cNvPicPr>
            <a:picLocks noChangeAspect="1"/>
          </p:cNvPicPr>
          <p:nvPr/>
        </p:nvPicPr>
        <p:blipFill>
          <a:blip r:embed="rId3"/>
          <a:stretch>
            <a:fillRect/>
          </a:stretch>
        </p:blipFill>
        <p:spPr>
          <a:xfrm>
            <a:off x="9344024" y="3182066"/>
            <a:ext cx="257175" cy="246934"/>
          </a:xfrm>
          <a:prstGeom prst="rect">
            <a:avLst/>
          </a:prstGeom>
        </p:spPr>
      </p:pic>
    </p:spTree>
    <p:extLst>
      <p:ext uri="{BB962C8B-B14F-4D97-AF65-F5344CB8AC3E}">
        <p14:creationId xmlns:p14="http://schemas.microsoft.com/office/powerpoint/2010/main" val="3481158841"/>
      </p:ext>
    </p:extLst>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r="33837"/>
          <a:stretch/>
        </p:blipFill>
        <p:spPr>
          <a:xfrm>
            <a:off x="308758" y="1338491"/>
            <a:ext cx="7588333" cy="5341378"/>
          </a:xfrm>
          <a:prstGeom prst="rect">
            <a:avLst/>
          </a:prstGeom>
        </p:spPr>
      </p:pic>
      <p:sp>
        <p:nvSpPr>
          <p:cNvPr id="3" name="CuadroTexto 2"/>
          <p:cNvSpPr txBox="1"/>
          <p:nvPr/>
        </p:nvSpPr>
        <p:spPr>
          <a:xfrm>
            <a:off x="10703843" y="166255"/>
            <a:ext cx="1971304" cy="369332"/>
          </a:xfrm>
          <a:prstGeom prst="rect">
            <a:avLst/>
          </a:prstGeom>
          <a:noFill/>
        </p:spPr>
        <p:txBody>
          <a:bodyPr wrap="square" rtlCol="0">
            <a:spAutoFit/>
          </a:bodyPr>
          <a:lstStyle/>
          <a:p>
            <a:r>
              <a:rPr lang="es-ES" dirty="0" smtClean="0"/>
              <a:t>15/4/2020</a:t>
            </a:r>
            <a:endParaRPr lang="es-ES" dirty="0"/>
          </a:p>
        </p:txBody>
      </p:sp>
      <p:sp>
        <p:nvSpPr>
          <p:cNvPr id="4" name="CuadroTexto 3"/>
          <p:cNvSpPr txBox="1"/>
          <p:nvPr/>
        </p:nvSpPr>
        <p:spPr>
          <a:xfrm>
            <a:off x="0" y="439387"/>
            <a:ext cx="12777849" cy="553998"/>
          </a:xfrm>
          <a:prstGeom prst="rect">
            <a:avLst/>
          </a:prstGeom>
          <a:noFill/>
        </p:spPr>
        <p:txBody>
          <a:bodyPr wrap="square" rtlCol="0">
            <a:spAutoFit/>
          </a:bodyPr>
          <a:lstStyle/>
          <a:p>
            <a:r>
              <a:rPr lang="es-ES" sz="3000" dirty="0" smtClean="0">
                <a:solidFill>
                  <a:schemeClr val="accent1">
                    <a:lumMod val="75000"/>
                  </a:schemeClr>
                </a:solidFill>
                <a:latin typeface="Berlin Sans FB" panose="020E0602020502020306" pitchFamily="34" charset="0"/>
              </a:rPr>
              <a:t>This is </a:t>
            </a:r>
            <a:r>
              <a:rPr lang="es-ES" sz="3000" dirty="0" err="1" smtClean="0">
                <a:solidFill>
                  <a:schemeClr val="accent1">
                    <a:lumMod val="75000"/>
                  </a:schemeClr>
                </a:solidFill>
                <a:latin typeface="Berlin Sans FB" panose="020E0602020502020306" pitchFamily="34" charset="0"/>
              </a:rPr>
              <a:t>my</a:t>
            </a:r>
            <a:r>
              <a:rPr lang="es-ES" sz="3000" dirty="0" smtClean="0">
                <a:solidFill>
                  <a:schemeClr val="accent1">
                    <a:lumMod val="75000"/>
                  </a:schemeClr>
                </a:solidFill>
                <a:latin typeface="Berlin Sans FB" panose="020E0602020502020306" pitchFamily="34" charset="0"/>
              </a:rPr>
              <a:t> puntuation in the game of homogeneous/heterogeneous</a:t>
            </a:r>
            <a:endParaRPr lang="es-ES" sz="3000" dirty="0">
              <a:solidFill>
                <a:schemeClr val="accent1">
                  <a:lumMod val="75000"/>
                </a:schemeClr>
              </a:solidFill>
              <a:latin typeface="Berlin Sans FB" panose="020E0602020502020306" pitchFamily="34" charset="0"/>
            </a:endParaRPr>
          </a:p>
        </p:txBody>
      </p:sp>
    </p:spTree>
    <p:extLst>
      <p:ext uri="{BB962C8B-B14F-4D97-AF65-F5344CB8AC3E}">
        <p14:creationId xmlns:p14="http://schemas.microsoft.com/office/powerpoint/2010/main" val="1969745170"/>
      </p:ext>
    </p:extLst>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0703843" y="166255"/>
            <a:ext cx="1971304" cy="369332"/>
          </a:xfrm>
          <a:prstGeom prst="rect">
            <a:avLst/>
          </a:prstGeom>
          <a:noFill/>
        </p:spPr>
        <p:txBody>
          <a:bodyPr wrap="square" rtlCol="0">
            <a:spAutoFit/>
          </a:bodyPr>
          <a:lstStyle/>
          <a:p>
            <a:r>
              <a:rPr lang="es-ES" dirty="0" smtClean="0"/>
              <a:t>15/4/2020</a:t>
            </a:r>
            <a:endParaRPr lang="es-ES" dirty="0"/>
          </a:p>
        </p:txBody>
      </p:sp>
      <p:sp>
        <p:nvSpPr>
          <p:cNvPr id="3" name="CuadroTexto 2"/>
          <p:cNvSpPr txBox="1"/>
          <p:nvPr/>
        </p:nvSpPr>
        <p:spPr>
          <a:xfrm>
            <a:off x="98854" y="0"/>
            <a:ext cx="10565027" cy="1200329"/>
          </a:xfrm>
          <a:prstGeom prst="rect">
            <a:avLst/>
          </a:prstGeom>
          <a:noFill/>
        </p:spPr>
        <p:txBody>
          <a:bodyPr wrap="square" rtlCol="0">
            <a:spAutoFit/>
          </a:bodyPr>
          <a:lstStyle/>
          <a:p>
            <a:r>
              <a:rPr lang="es-ES" sz="7200" b="1" dirty="0" smtClean="0">
                <a:solidFill>
                  <a:srgbClr val="990099"/>
                </a:solidFill>
                <a:latin typeface="Castellar" panose="020A0402060406010301" pitchFamily="18" charset="0"/>
              </a:rPr>
              <a:t>MY PHOTOS </a:t>
            </a:r>
            <a:endParaRPr lang="es-ES" sz="7200" b="1" dirty="0">
              <a:solidFill>
                <a:srgbClr val="990099"/>
              </a:solidFill>
              <a:latin typeface="Castellar" panose="020A0402060406010301" pitchFamily="18" charset="0"/>
            </a:endParaRPr>
          </a:p>
        </p:txBody>
      </p:sp>
      <p:sp>
        <p:nvSpPr>
          <p:cNvPr id="4" name="CuadroTexto 3"/>
          <p:cNvSpPr txBox="1"/>
          <p:nvPr/>
        </p:nvSpPr>
        <p:spPr>
          <a:xfrm>
            <a:off x="0" y="1334529"/>
            <a:ext cx="4275438" cy="923330"/>
          </a:xfrm>
          <a:prstGeom prst="rect">
            <a:avLst/>
          </a:prstGeom>
          <a:noFill/>
        </p:spPr>
        <p:txBody>
          <a:bodyPr wrap="square" rtlCol="0">
            <a:spAutoFit/>
          </a:bodyPr>
          <a:lstStyle/>
          <a:p>
            <a:r>
              <a:rPr lang="es-ES" sz="5400" dirty="0" smtClean="0">
                <a:solidFill>
                  <a:schemeClr val="accent1">
                    <a:lumMod val="50000"/>
                  </a:schemeClr>
                </a:solidFill>
              </a:rPr>
              <a:t>Homogeneous </a:t>
            </a:r>
            <a:endParaRPr lang="es-ES" sz="5400" dirty="0">
              <a:solidFill>
                <a:schemeClr val="accent1">
                  <a:lumMod val="50000"/>
                </a:schemeClr>
              </a:solidFill>
            </a:endParaRPr>
          </a:p>
        </p:txBody>
      </p:sp>
      <p:sp>
        <p:nvSpPr>
          <p:cNvPr id="5" name="CuadroTexto 4"/>
          <p:cNvSpPr txBox="1"/>
          <p:nvPr/>
        </p:nvSpPr>
        <p:spPr>
          <a:xfrm>
            <a:off x="6660291" y="1260389"/>
            <a:ext cx="5066271" cy="923330"/>
          </a:xfrm>
          <a:prstGeom prst="rect">
            <a:avLst/>
          </a:prstGeom>
          <a:noFill/>
        </p:spPr>
        <p:txBody>
          <a:bodyPr wrap="square" rtlCol="0">
            <a:spAutoFit/>
          </a:bodyPr>
          <a:lstStyle/>
          <a:p>
            <a:r>
              <a:rPr lang="es-ES" sz="5400" dirty="0" smtClean="0">
                <a:solidFill>
                  <a:schemeClr val="accent1">
                    <a:lumMod val="50000"/>
                  </a:schemeClr>
                </a:solidFill>
              </a:rPr>
              <a:t>Heterogeneous </a:t>
            </a:r>
            <a:endParaRPr lang="es-ES" sz="5400" dirty="0">
              <a:solidFill>
                <a:schemeClr val="accent1">
                  <a:lumMod val="50000"/>
                </a:schemeClr>
              </a:solidFill>
            </a:endParaRPr>
          </a:p>
        </p:txBody>
      </p:sp>
      <p:sp>
        <p:nvSpPr>
          <p:cNvPr id="8" name="CuadroTexto 7"/>
          <p:cNvSpPr txBox="1"/>
          <p:nvPr/>
        </p:nvSpPr>
        <p:spPr>
          <a:xfrm>
            <a:off x="667265" y="5931243"/>
            <a:ext cx="4176583" cy="553998"/>
          </a:xfrm>
          <a:prstGeom prst="rect">
            <a:avLst/>
          </a:prstGeom>
          <a:noFill/>
        </p:spPr>
        <p:txBody>
          <a:bodyPr wrap="square" rtlCol="0">
            <a:spAutoFit/>
          </a:bodyPr>
          <a:lstStyle/>
          <a:p>
            <a:r>
              <a:rPr lang="es-ES" sz="3000" b="1" i="1" dirty="0" smtClean="0"/>
              <a:t>Salt and water</a:t>
            </a:r>
            <a:endParaRPr lang="es-ES" sz="3000" b="1" i="1" dirty="0"/>
          </a:p>
        </p:txBody>
      </p:sp>
      <p:sp>
        <p:nvSpPr>
          <p:cNvPr id="9" name="CuadroTexto 8"/>
          <p:cNvSpPr txBox="1"/>
          <p:nvPr/>
        </p:nvSpPr>
        <p:spPr>
          <a:xfrm>
            <a:off x="7652956" y="5935364"/>
            <a:ext cx="4176583" cy="553998"/>
          </a:xfrm>
          <a:prstGeom prst="rect">
            <a:avLst/>
          </a:prstGeom>
          <a:noFill/>
        </p:spPr>
        <p:txBody>
          <a:bodyPr wrap="square" rtlCol="0">
            <a:spAutoFit/>
          </a:bodyPr>
          <a:lstStyle/>
          <a:p>
            <a:r>
              <a:rPr lang="es-ES" sz="3000" b="1" i="1" dirty="0" smtClean="0"/>
              <a:t>Oil and water</a:t>
            </a:r>
            <a:endParaRPr lang="es-ES" sz="3000" b="1" i="1" dirty="0"/>
          </a:p>
        </p:txBody>
      </p:sp>
      <p:pic>
        <p:nvPicPr>
          <p:cNvPr id="6" name="Imagen 5"/>
          <p:cNvPicPr>
            <a:picLocks noChangeAspect="1"/>
          </p:cNvPicPr>
          <p:nvPr/>
        </p:nvPicPr>
        <p:blipFill>
          <a:blip r:embed="rId2"/>
          <a:stretch>
            <a:fillRect/>
          </a:stretch>
        </p:blipFill>
        <p:spPr>
          <a:xfrm>
            <a:off x="837607" y="2173184"/>
            <a:ext cx="2685962" cy="3597357"/>
          </a:xfrm>
          <a:prstGeom prst="rect">
            <a:avLst/>
          </a:prstGeom>
        </p:spPr>
      </p:pic>
      <p:pic>
        <p:nvPicPr>
          <p:cNvPr id="7" name="Imagen 6"/>
          <p:cNvPicPr>
            <a:picLocks noChangeAspect="1"/>
          </p:cNvPicPr>
          <p:nvPr/>
        </p:nvPicPr>
        <p:blipFill>
          <a:blip r:embed="rId3"/>
          <a:stretch>
            <a:fillRect/>
          </a:stretch>
        </p:blipFill>
        <p:spPr>
          <a:xfrm>
            <a:off x="7459176" y="2303583"/>
            <a:ext cx="2716821" cy="3673719"/>
          </a:xfrm>
          <a:prstGeom prst="rect">
            <a:avLst/>
          </a:prstGeom>
        </p:spPr>
      </p:pic>
    </p:spTree>
    <p:extLst>
      <p:ext uri="{BB962C8B-B14F-4D97-AF65-F5344CB8AC3E}">
        <p14:creationId xmlns:p14="http://schemas.microsoft.com/office/powerpoint/2010/main" val="471194271"/>
      </p:ext>
    </p:extLst>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10168570" y="209320"/>
            <a:ext cx="1344058" cy="369332"/>
          </a:xfrm>
          <a:prstGeom prst="rect">
            <a:avLst/>
          </a:prstGeom>
          <a:noFill/>
        </p:spPr>
        <p:txBody>
          <a:bodyPr wrap="square" rtlCol="0">
            <a:spAutoFit/>
          </a:bodyPr>
          <a:lstStyle/>
          <a:p>
            <a:r>
              <a:rPr lang="es-ES" dirty="0" smtClean="0"/>
              <a:t>16/4/2020</a:t>
            </a:r>
            <a:endParaRPr lang="es-ES" dirty="0"/>
          </a:p>
        </p:txBody>
      </p:sp>
      <p:sp>
        <p:nvSpPr>
          <p:cNvPr id="4" name="CuadroTexto 3"/>
          <p:cNvSpPr txBox="1"/>
          <p:nvPr/>
        </p:nvSpPr>
        <p:spPr>
          <a:xfrm>
            <a:off x="237506" y="106878"/>
            <a:ext cx="8823367" cy="369332"/>
          </a:xfrm>
          <a:prstGeom prst="rect">
            <a:avLst/>
          </a:prstGeom>
          <a:noFill/>
        </p:spPr>
        <p:txBody>
          <a:bodyPr wrap="square" rtlCol="0">
            <a:spAutoFit/>
          </a:bodyPr>
          <a:lstStyle/>
          <a:p>
            <a:r>
              <a:rPr lang="es-ES" dirty="0" smtClean="0">
                <a:solidFill>
                  <a:srgbClr val="FF0000"/>
                </a:solidFill>
              </a:rPr>
              <a:t>Pag 81</a:t>
            </a:r>
            <a:endParaRPr lang="es-ES" dirty="0">
              <a:solidFill>
                <a:srgbClr val="FF0000"/>
              </a:solidFill>
            </a:endParaRPr>
          </a:p>
        </p:txBody>
      </p:sp>
      <p:sp>
        <p:nvSpPr>
          <p:cNvPr id="5" name="CuadroTexto 4"/>
          <p:cNvSpPr txBox="1"/>
          <p:nvPr/>
        </p:nvSpPr>
        <p:spPr>
          <a:xfrm>
            <a:off x="320634" y="641268"/>
            <a:ext cx="8312727" cy="369332"/>
          </a:xfrm>
          <a:prstGeom prst="rect">
            <a:avLst/>
          </a:prstGeom>
          <a:noFill/>
        </p:spPr>
        <p:txBody>
          <a:bodyPr wrap="square" rtlCol="0">
            <a:spAutoFit/>
          </a:bodyPr>
          <a:lstStyle/>
          <a:p>
            <a:r>
              <a:rPr lang="es-ES" dirty="0" smtClean="0">
                <a:solidFill>
                  <a:srgbClr val="FF0000"/>
                </a:solidFill>
              </a:rPr>
              <a:t>3. </a:t>
            </a:r>
            <a:r>
              <a:rPr lang="es-ES" dirty="0" smtClean="0">
                <a:solidFill>
                  <a:schemeClr val="accent1">
                    <a:lumMod val="75000"/>
                  </a:schemeClr>
                </a:solidFill>
              </a:rPr>
              <a:t>Discuss the questions.</a:t>
            </a:r>
          </a:p>
        </p:txBody>
      </p:sp>
      <p:sp>
        <p:nvSpPr>
          <p:cNvPr id="6" name="CuadroTexto 5"/>
          <p:cNvSpPr txBox="1"/>
          <p:nvPr/>
        </p:nvSpPr>
        <p:spPr>
          <a:xfrm>
            <a:off x="1009403" y="973777"/>
            <a:ext cx="5581403" cy="369332"/>
          </a:xfrm>
          <a:prstGeom prst="rect">
            <a:avLst/>
          </a:prstGeom>
          <a:noFill/>
        </p:spPr>
        <p:txBody>
          <a:bodyPr wrap="square" rtlCol="0">
            <a:spAutoFit/>
          </a:bodyPr>
          <a:lstStyle/>
          <a:p>
            <a:r>
              <a:rPr lang="es-ES" dirty="0" smtClean="0">
                <a:solidFill>
                  <a:srgbClr val="FF0000"/>
                </a:solidFill>
              </a:rPr>
              <a:t>a) </a:t>
            </a:r>
            <a:r>
              <a:rPr lang="es-ES" dirty="0" smtClean="0">
                <a:solidFill>
                  <a:schemeClr val="accent1">
                    <a:lumMod val="75000"/>
                  </a:schemeClr>
                </a:solidFill>
              </a:rPr>
              <a:t>What can magnets attract?  </a:t>
            </a:r>
            <a:endParaRPr lang="es-ES" dirty="0">
              <a:solidFill>
                <a:schemeClr val="accent1">
                  <a:lumMod val="75000"/>
                </a:schemeClr>
              </a:solidFill>
            </a:endParaRPr>
          </a:p>
        </p:txBody>
      </p:sp>
      <p:sp>
        <p:nvSpPr>
          <p:cNvPr id="7" name="CuadroTexto 6"/>
          <p:cNvSpPr txBox="1"/>
          <p:nvPr/>
        </p:nvSpPr>
        <p:spPr>
          <a:xfrm>
            <a:off x="1021276" y="1650672"/>
            <a:ext cx="6507678" cy="369332"/>
          </a:xfrm>
          <a:prstGeom prst="rect">
            <a:avLst/>
          </a:prstGeom>
          <a:noFill/>
        </p:spPr>
        <p:txBody>
          <a:bodyPr wrap="square" rtlCol="0">
            <a:spAutoFit/>
          </a:bodyPr>
          <a:lstStyle/>
          <a:p>
            <a:r>
              <a:rPr lang="es-ES" dirty="0" smtClean="0">
                <a:solidFill>
                  <a:srgbClr val="FF0000"/>
                </a:solidFill>
              </a:rPr>
              <a:t>b) </a:t>
            </a:r>
            <a:r>
              <a:rPr lang="es-ES" dirty="0" smtClean="0">
                <a:solidFill>
                  <a:schemeClr val="accent1">
                    <a:lumMod val="75000"/>
                  </a:schemeClr>
                </a:solidFill>
              </a:rPr>
              <a:t>Why does sand sink in water? </a:t>
            </a:r>
            <a:endParaRPr lang="es-ES" dirty="0">
              <a:solidFill>
                <a:schemeClr val="accent1">
                  <a:lumMod val="75000"/>
                </a:schemeClr>
              </a:solidFill>
            </a:endParaRPr>
          </a:p>
        </p:txBody>
      </p:sp>
      <p:sp>
        <p:nvSpPr>
          <p:cNvPr id="8" name="CuadroTexto 7"/>
          <p:cNvSpPr txBox="1"/>
          <p:nvPr/>
        </p:nvSpPr>
        <p:spPr>
          <a:xfrm>
            <a:off x="1009403" y="2410691"/>
            <a:ext cx="5771408" cy="369332"/>
          </a:xfrm>
          <a:prstGeom prst="rect">
            <a:avLst/>
          </a:prstGeom>
          <a:noFill/>
        </p:spPr>
        <p:txBody>
          <a:bodyPr wrap="square" rtlCol="0">
            <a:spAutoFit/>
          </a:bodyPr>
          <a:lstStyle/>
          <a:p>
            <a:r>
              <a:rPr lang="es-ES" smtClean="0">
                <a:solidFill>
                  <a:srgbClr val="FF0000"/>
                </a:solidFill>
              </a:rPr>
              <a:t>c) </a:t>
            </a:r>
            <a:r>
              <a:rPr lang="es-ES" smtClean="0">
                <a:solidFill>
                  <a:schemeClr val="accent1">
                    <a:lumMod val="75000"/>
                  </a:schemeClr>
                </a:solidFill>
              </a:rPr>
              <a:t>How does a filter function? </a:t>
            </a:r>
            <a:endParaRPr lang="es-ES" dirty="0">
              <a:solidFill>
                <a:schemeClr val="accent1">
                  <a:lumMod val="75000"/>
                </a:schemeClr>
              </a:solidFill>
            </a:endParaRPr>
          </a:p>
        </p:txBody>
      </p:sp>
      <p:sp>
        <p:nvSpPr>
          <p:cNvPr id="9" name="CuadroTexto 8"/>
          <p:cNvSpPr txBox="1"/>
          <p:nvPr/>
        </p:nvSpPr>
        <p:spPr>
          <a:xfrm>
            <a:off x="1068779" y="3099459"/>
            <a:ext cx="10759044" cy="369332"/>
          </a:xfrm>
          <a:prstGeom prst="rect">
            <a:avLst/>
          </a:prstGeom>
          <a:noFill/>
        </p:spPr>
        <p:txBody>
          <a:bodyPr wrap="square" rtlCol="0">
            <a:spAutoFit/>
          </a:bodyPr>
          <a:lstStyle/>
          <a:p>
            <a:r>
              <a:rPr lang="es-ES" dirty="0" smtClean="0">
                <a:solidFill>
                  <a:srgbClr val="FF0000"/>
                </a:solidFill>
              </a:rPr>
              <a:t>d) </a:t>
            </a:r>
            <a:r>
              <a:rPr lang="es-ES" dirty="0" smtClean="0">
                <a:solidFill>
                  <a:schemeClr val="accent1">
                    <a:lumMod val="75000"/>
                  </a:schemeClr>
                </a:solidFill>
              </a:rPr>
              <a:t>How can we separate oil and water?</a:t>
            </a:r>
            <a:endParaRPr lang="es-ES" dirty="0">
              <a:solidFill>
                <a:schemeClr val="accent1">
                  <a:lumMod val="75000"/>
                </a:schemeClr>
              </a:solidFill>
            </a:endParaRPr>
          </a:p>
        </p:txBody>
      </p:sp>
      <p:sp>
        <p:nvSpPr>
          <p:cNvPr id="11" name="CuadroTexto 10"/>
          <p:cNvSpPr txBox="1"/>
          <p:nvPr/>
        </p:nvSpPr>
        <p:spPr>
          <a:xfrm>
            <a:off x="1377538" y="1223159"/>
            <a:ext cx="8906493" cy="369332"/>
          </a:xfrm>
          <a:prstGeom prst="rect">
            <a:avLst/>
          </a:prstGeom>
          <a:noFill/>
        </p:spPr>
        <p:txBody>
          <a:bodyPr wrap="square" rtlCol="0">
            <a:spAutoFit/>
          </a:bodyPr>
          <a:lstStyle/>
          <a:p>
            <a:r>
              <a:rPr lang="es-ES" dirty="0" smtClean="0"/>
              <a:t>Magnets can attract metal. </a:t>
            </a:r>
            <a:endParaRPr lang="es-ES" dirty="0"/>
          </a:p>
        </p:txBody>
      </p:sp>
      <p:sp>
        <p:nvSpPr>
          <p:cNvPr id="13" name="CuadroTexto 12"/>
          <p:cNvSpPr txBox="1"/>
          <p:nvPr/>
        </p:nvSpPr>
        <p:spPr>
          <a:xfrm>
            <a:off x="1413163" y="1935677"/>
            <a:ext cx="5058889" cy="369332"/>
          </a:xfrm>
          <a:prstGeom prst="rect">
            <a:avLst/>
          </a:prstGeom>
          <a:noFill/>
        </p:spPr>
        <p:txBody>
          <a:bodyPr wrap="square" rtlCol="0">
            <a:spAutoFit/>
          </a:bodyPr>
          <a:lstStyle/>
          <a:p>
            <a:r>
              <a:rPr lang="es-ES" dirty="0" smtClean="0"/>
              <a:t>Sand sinks in water because it is more dense. </a:t>
            </a:r>
            <a:endParaRPr lang="es-ES" dirty="0"/>
          </a:p>
        </p:txBody>
      </p:sp>
      <p:sp>
        <p:nvSpPr>
          <p:cNvPr id="14" name="CuadroTexto 13"/>
          <p:cNvSpPr txBox="1"/>
          <p:nvPr/>
        </p:nvSpPr>
        <p:spPr>
          <a:xfrm>
            <a:off x="1460666" y="2731325"/>
            <a:ext cx="10046524" cy="369332"/>
          </a:xfrm>
          <a:prstGeom prst="rect">
            <a:avLst/>
          </a:prstGeom>
          <a:noFill/>
        </p:spPr>
        <p:txBody>
          <a:bodyPr wrap="square" rtlCol="0">
            <a:spAutoFit/>
          </a:bodyPr>
          <a:lstStyle/>
          <a:p>
            <a:r>
              <a:rPr lang="es-ES" dirty="0" smtClean="0"/>
              <a:t>An air filter functions by separing dust and pollen. </a:t>
            </a:r>
            <a:endParaRPr lang="es-ES" dirty="0"/>
          </a:p>
        </p:txBody>
      </p:sp>
      <p:sp>
        <p:nvSpPr>
          <p:cNvPr id="15" name="CuadroTexto 14"/>
          <p:cNvSpPr txBox="1"/>
          <p:nvPr/>
        </p:nvSpPr>
        <p:spPr>
          <a:xfrm>
            <a:off x="1413164" y="3455720"/>
            <a:ext cx="8870868" cy="369332"/>
          </a:xfrm>
          <a:prstGeom prst="rect">
            <a:avLst/>
          </a:prstGeom>
          <a:noFill/>
        </p:spPr>
        <p:txBody>
          <a:bodyPr wrap="square" rtlCol="0">
            <a:spAutoFit/>
          </a:bodyPr>
          <a:lstStyle/>
          <a:p>
            <a:r>
              <a:rPr lang="es-ES" dirty="0" smtClean="0"/>
              <a:t>We can use decantation into another container to separate oil and water.  </a:t>
            </a:r>
            <a:endParaRPr lang="es-ES" dirty="0"/>
          </a:p>
        </p:txBody>
      </p:sp>
      <p:pic>
        <p:nvPicPr>
          <p:cNvPr id="16" name="Imagen 15"/>
          <p:cNvPicPr>
            <a:picLocks noChangeAspect="1"/>
          </p:cNvPicPr>
          <p:nvPr/>
        </p:nvPicPr>
        <p:blipFill>
          <a:blip r:embed="rId2"/>
          <a:stretch>
            <a:fillRect/>
          </a:stretch>
        </p:blipFill>
        <p:spPr>
          <a:xfrm>
            <a:off x="4092315" y="1250001"/>
            <a:ext cx="314336" cy="281915"/>
          </a:xfrm>
          <a:prstGeom prst="rect">
            <a:avLst/>
          </a:prstGeom>
        </p:spPr>
      </p:pic>
      <p:sp>
        <p:nvSpPr>
          <p:cNvPr id="10" name="CuadroTexto 9"/>
          <p:cNvSpPr txBox="1"/>
          <p:nvPr/>
        </p:nvSpPr>
        <p:spPr>
          <a:xfrm>
            <a:off x="4476997" y="1187531"/>
            <a:ext cx="1840675" cy="369332"/>
          </a:xfrm>
          <a:prstGeom prst="rect">
            <a:avLst/>
          </a:prstGeom>
          <a:noFill/>
        </p:spPr>
        <p:txBody>
          <a:bodyPr wrap="square" rtlCol="0">
            <a:spAutoFit/>
          </a:bodyPr>
          <a:lstStyle/>
          <a:p>
            <a:r>
              <a:rPr lang="es-ES" dirty="0" smtClean="0">
                <a:solidFill>
                  <a:srgbClr val="FF0000"/>
                </a:solidFill>
              </a:rPr>
              <a:t>(magnetic metal)</a:t>
            </a:r>
            <a:endParaRPr lang="es-ES" dirty="0">
              <a:solidFill>
                <a:srgbClr val="FF0000"/>
              </a:solidFill>
            </a:endParaRPr>
          </a:p>
        </p:txBody>
      </p:sp>
      <p:pic>
        <p:nvPicPr>
          <p:cNvPr id="17" name="Imagen 16"/>
          <p:cNvPicPr>
            <a:picLocks noChangeAspect="1"/>
          </p:cNvPicPr>
          <p:nvPr/>
        </p:nvPicPr>
        <p:blipFill>
          <a:blip r:embed="rId2"/>
          <a:stretch>
            <a:fillRect/>
          </a:stretch>
        </p:blipFill>
        <p:spPr>
          <a:xfrm>
            <a:off x="5824133" y="1853663"/>
            <a:ext cx="314336" cy="281915"/>
          </a:xfrm>
          <a:prstGeom prst="rect">
            <a:avLst/>
          </a:prstGeom>
        </p:spPr>
      </p:pic>
      <p:sp>
        <p:nvSpPr>
          <p:cNvPr id="12" name="Rectángulo 11"/>
          <p:cNvSpPr/>
          <p:nvPr/>
        </p:nvSpPr>
        <p:spPr>
          <a:xfrm>
            <a:off x="6289963" y="2611076"/>
            <a:ext cx="6096000" cy="553998"/>
          </a:xfrm>
          <a:prstGeom prst="rect">
            <a:avLst/>
          </a:prstGeom>
        </p:spPr>
        <p:txBody>
          <a:bodyPr>
            <a:spAutoFit/>
          </a:bodyPr>
          <a:lstStyle/>
          <a:p>
            <a:pPr lvl="0">
              <a:spcAft>
                <a:spcPts val="0"/>
              </a:spcAft>
            </a:pPr>
            <a:r>
              <a:rPr lang="en-GB" sz="1500" dirty="0">
                <a:solidFill>
                  <a:srgbClr val="FF0000"/>
                </a:solidFill>
                <a:latin typeface="Arial" panose="020B0604020202020204" pitchFamily="34" charset="0"/>
                <a:ea typeface="MS Mincho"/>
                <a:cs typeface="Times New Roman" panose="02020603050405020304" pitchFamily="18" charset="0"/>
              </a:rPr>
              <a:t>A filter functions by stopping small particles from liquids and gases while letting the liquid or gas pass through.</a:t>
            </a:r>
            <a:endParaRPr lang="es-ES" sz="1500" dirty="0">
              <a:solidFill>
                <a:srgbClr val="FF0000"/>
              </a:solidFill>
              <a:latin typeface="Cambria" panose="02040503050406030204" pitchFamily="18" charset="0"/>
              <a:ea typeface="MS Mincho"/>
              <a:cs typeface="Times New Roman" panose="02020603050405020304" pitchFamily="18" charset="0"/>
            </a:endParaRPr>
          </a:p>
        </p:txBody>
      </p:sp>
      <p:pic>
        <p:nvPicPr>
          <p:cNvPr id="18" name="Imagen 17"/>
          <p:cNvPicPr>
            <a:picLocks noChangeAspect="1"/>
          </p:cNvPicPr>
          <p:nvPr/>
        </p:nvPicPr>
        <p:blipFill>
          <a:blip r:embed="rId2"/>
          <a:stretch>
            <a:fillRect/>
          </a:stretch>
        </p:blipFill>
        <p:spPr>
          <a:xfrm>
            <a:off x="8422850" y="3466728"/>
            <a:ext cx="314336" cy="281915"/>
          </a:xfrm>
          <a:prstGeom prst="rect">
            <a:avLst/>
          </a:prstGeom>
        </p:spPr>
      </p:pic>
    </p:spTree>
    <p:extLst>
      <p:ext uri="{BB962C8B-B14F-4D97-AF65-F5344CB8AC3E}">
        <p14:creationId xmlns:p14="http://schemas.microsoft.com/office/powerpoint/2010/main" val="2579513214"/>
      </p:ext>
    </p:extLst>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0438410" y="142504"/>
            <a:ext cx="1199408" cy="369332"/>
          </a:xfrm>
          <a:prstGeom prst="rect">
            <a:avLst/>
          </a:prstGeom>
          <a:noFill/>
        </p:spPr>
        <p:txBody>
          <a:bodyPr wrap="square" rtlCol="0">
            <a:spAutoFit/>
          </a:bodyPr>
          <a:lstStyle/>
          <a:p>
            <a:r>
              <a:rPr lang="es-ES" dirty="0" smtClean="0"/>
              <a:t>21/4/2020</a:t>
            </a:r>
            <a:endParaRPr lang="es-ES" dirty="0"/>
          </a:p>
        </p:txBody>
      </p:sp>
      <p:sp>
        <p:nvSpPr>
          <p:cNvPr id="3" name="Rectángulo 2"/>
          <p:cNvSpPr/>
          <p:nvPr/>
        </p:nvSpPr>
        <p:spPr>
          <a:xfrm>
            <a:off x="1947551" y="83129"/>
            <a:ext cx="8051471" cy="878774"/>
          </a:xfrm>
          <a:prstGeom prst="rect">
            <a:avLst/>
          </a:prstGeom>
          <a:gradFill flip="none" rotWithShape="1">
            <a:gsLst>
              <a:gs pos="0">
                <a:srgbClr val="7FF1F1">
                  <a:tint val="66000"/>
                  <a:satMod val="160000"/>
                </a:srgbClr>
              </a:gs>
              <a:gs pos="50000">
                <a:srgbClr val="7FF1F1">
                  <a:tint val="44500"/>
                  <a:satMod val="160000"/>
                </a:srgbClr>
              </a:gs>
              <a:gs pos="100000">
                <a:srgbClr val="7FF1F1">
                  <a:tint val="23500"/>
                  <a:satMod val="160000"/>
                </a:srgbClr>
              </a:gs>
            </a:gsLst>
            <a:lin ang="5400000" scaled="1"/>
            <a:tileRect/>
          </a:gradFill>
          <a:ln>
            <a:solidFill>
              <a:srgbClr val="7FF1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CuadroTexto 3"/>
          <p:cNvSpPr txBox="1"/>
          <p:nvPr/>
        </p:nvSpPr>
        <p:spPr>
          <a:xfrm>
            <a:off x="3123211" y="47503"/>
            <a:ext cx="9999022" cy="938719"/>
          </a:xfrm>
          <a:prstGeom prst="rect">
            <a:avLst/>
          </a:prstGeom>
          <a:noFill/>
        </p:spPr>
        <p:txBody>
          <a:bodyPr wrap="square" rtlCol="0">
            <a:spAutoFit/>
          </a:bodyPr>
          <a:lstStyle/>
          <a:p>
            <a:r>
              <a:rPr lang="es-ES" sz="5500" dirty="0" smtClean="0">
                <a:latin typeface="Britannic Bold" panose="020B0903060703020204" pitchFamily="34" charset="0"/>
              </a:rPr>
              <a:t>Physical changes </a:t>
            </a:r>
            <a:endParaRPr lang="es-ES" sz="5500" dirty="0">
              <a:latin typeface="Britannic Bold" panose="020B0903060703020204" pitchFamily="34" charset="0"/>
            </a:endParaRPr>
          </a:p>
        </p:txBody>
      </p:sp>
      <p:cxnSp>
        <p:nvCxnSpPr>
          <p:cNvPr id="6" name="Conector recto 5"/>
          <p:cNvCxnSpPr/>
          <p:nvPr/>
        </p:nvCxnSpPr>
        <p:spPr>
          <a:xfrm>
            <a:off x="5925787" y="973778"/>
            <a:ext cx="11875" cy="641268"/>
          </a:xfrm>
          <a:prstGeom prst="line">
            <a:avLst/>
          </a:prstGeom>
          <a:ln w="57150">
            <a:solidFill>
              <a:srgbClr val="7FF1F1"/>
            </a:solidFill>
          </a:ln>
        </p:spPr>
        <p:style>
          <a:lnRef idx="1">
            <a:schemeClr val="accent1"/>
          </a:lnRef>
          <a:fillRef idx="0">
            <a:schemeClr val="accent1"/>
          </a:fillRef>
          <a:effectRef idx="0">
            <a:schemeClr val="accent1"/>
          </a:effectRef>
          <a:fontRef idx="minor">
            <a:schemeClr val="tx1"/>
          </a:fontRef>
        </p:style>
      </p:cxnSp>
      <p:cxnSp>
        <p:nvCxnSpPr>
          <p:cNvPr id="11" name="Conector recto 10"/>
          <p:cNvCxnSpPr/>
          <p:nvPr/>
        </p:nvCxnSpPr>
        <p:spPr>
          <a:xfrm>
            <a:off x="581891" y="1603171"/>
            <a:ext cx="10652166" cy="11875"/>
          </a:xfrm>
          <a:prstGeom prst="line">
            <a:avLst/>
          </a:prstGeom>
          <a:ln w="57150">
            <a:solidFill>
              <a:srgbClr val="7FF1F1"/>
            </a:solidFill>
          </a:ln>
        </p:spPr>
        <p:style>
          <a:lnRef idx="1">
            <a:schemeClr val="accent1"/>
          </a:lnRef>
          <a:fillRef idx="0">
            <a:schemeClr val="accent1"/>
          </a:fillRef>
          <a:effectRef idx="0">
            <a:schemeClr val="accent1"/>
          </a:effectRef>
          <a:fontRef idx="minor">
            <a:schemeClr val="tx1"/>
          </a:fontRef>
        </p:style>
      </p:cxnSp>
      <p:cxnSp>
        <p:nvCxnSpPr>
          <p:cNvPr id="15" name="Conector recto 14"/>
          <p:cNvCxnSpPr/>
          <p:nvPr/>
        </p:nvCxnSpPr>
        <p:spPr>
          <a:xfrm>
            <a:off x="627422" y="1589311"/>
            <a:ext cx="25721" cy="381995"/>
          </a:xfrm>
          <a:prstGeom prst="line">
            <a:avLst/>
          </a:prstGeom>
          <a:ln w="57150">
            <a:solidFill>
              <a:srgbClr val="7FF1F1"/>
            </a:solidFill>
          </a:ln>
        </p:spPr>
        <p:style>
          <a:lnRef idx="1">
            <a:schemeClr val="accent1"/>
          </a:lnRef>
          <a:fillRef idx="0">
            <a:schemeClr val="accent1"/>
          </a:fillRef>
          <a:effectRef idx="0">
            <a:schemeClr val="accent1"/>
          </a:effectRef>
          <a:fontRef idx="minor">
            <a:schemeClr val="tx1"/>
          </a:fontRef>
        </p:style>
      </p:cxnSp>
      <p:cxnSp>
        <p:nvCxnSpPr>
          <p:cNvPr id="16" name="Conector recto 15"/>
          <p:cNvCxnSpPr/>
          <p:nvPr/>
        </p:nvCxnSpPr>
        <p:spPr>
          <a:xfrm flipH="1">
            <a:off x="11210306" y="1613060"/>
            <a:ext cx="9889" cy="334494"/>
          </a:xfrm>
          <a:prstGeom prst="line">
            <a:avLst/>
          </a:prstGeom>
          <a:ln w="57150">
            <a:solidFill>
              <a:srgbClr val="7FF1F1"/>
            </a:solidFill>
          </a:ln>
        </p:spPr>
        <p:style>
          <a:lnRef idx="1">
            <a:schemeClr val="accent1"/>
          </a:lnRef>
          <a:fillRef idx="0">
            <a:schemeClr val="accent1"/>
          </a:fillRef>
          <a:effectRef idx="0">
            <a:schemeClr val="accent1"/>
          </a:effectRef>
          <a:fontRef idx="minor">
            <a:schemeClr val="tx1"/>
          </a:fontRef>
        </p:style>
      </p:cxnSp>
      <p:sp>
        <p:nvSpPr>
          <p:cNvPr id="7" name="Rectángulo redondeado 6"/>
          <p:cNvSpPr/>
          <p:nvPr/>
        </p:nvSpPr>
        <p:spPr>
          <a:xfrm>
            <a:off x="154380" y="1900052"/>
            <a:ext cx="2030680" cy="368135"/>
          </a:xfrm>
          <a:prstGeom prst="roundRect">
            <a:avLst/>
          </a:prstGeom>
          <a:gradFill flip="none" rotWithShape="1">
            <a:gsLst>
              <a:gs pos="0">
                <a:srgbClr val="7FF1F1">
                  <a:tint val="66000"/>
                  <a:satMod val="160000"/>
                </a:srgbClr>
              </a:gs>
              <a:gs pos="50000">
                <a:srgbClr val="7FF1F1">
                  <a:tint val="44500"/>
                  <a:satMod val="160000"/>
                </a:srgbClr>
              </a:gs>
              <a:gs pos="100000">
                <a:srgbClr val="7FF1F1">
                  <a:tint val="23500"/>
                  <a:satMod val="160000"/>
                </a:srgbClr>
              </a:gs>
            </a:gsLst>
            <a:path path="circle">
              <a:fillToRect l="100000" t="100000"/>
            </a:path>
            <a:tileRect r="-100000" b="-100000"/>
          </a:gradFill>
          <a:ln>
            <a:solidFill>
              <a:srgbClr val="7FF1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CuadroTexto 8"/>
          <p:cNvSpPr txBox="1"/>
          <p:nvPr/>
        </p:nvSpPr>
        <p:spPr>
          <a:xfrm>
            <a:off x="166254" y="1876301"/>
            <a:ext cx="2078182" cy="400110"/>
          </a:xfrm>
          <a:prstGeom prst="rect">
            <a:avLst/>
          </a:prstGeom>
          <a:noFill/>
        </p:spPr>
        <p:txBody>
          <a:bodyPr wrap="square" rtlCol="0">
            <a:spAutoFit/>
          </a:bodyPr>
          <a:lstStyle/>
          <a:p>
            <a:r>
              <a:rPr lang="es-ES" sz="2000" b="1" i="1" dirty="0" smtClean="0">
                <a:latin typeface="Book Antiqua" panose="02040602050305030304" pitchFamily="18" charset="0"/>
              </a:rPr>
              <a:t>Changes of state</a:t>
            </a:r>
            <a:endParaRPr lang="es-ES" sz="2000" b="1" i="1" dirty="0">
              <a:latin typeface="Book Antiqua" panose="02040602050305030304" pitchFamily="18" charset="0"/>
            </a:endParaRPr>
          </a:p>
        </p:txBody>
      </p:sp>
      <p:cxnSp>
        <p:nvCxnSpPr>
          <p:cNvPr id="12" name="Conector recto de flecha 11"/>
          <p:cNvCxnSpPr/>
          <p:nvPr/>
        </p:nvCxnSpPr>
        <p:spPr>
          <a:xfrm>
            <a:off x="653143" y="2268188"/>
            <a:ext cx="11875" cy="332508"/>
          </a:xfrm>
          <a:prstGeom prst="straightConnector1">
            <a:avLst/>
          </a:prstGeom>
          <a:ln w="57150">
            <a:solidFill>
              <a:srgbClr val="7FF1F1"/>
            </a:solidFill>
            <a:tailEnd type="triangle"/>
          </a:ln>
        </p:spPr>
        <p:style>
          <a:lnRef idx="1">
            <a:schemeClr val="accent1"/>
          </a:lnRef>
          <a:fillRef idx="0">
            <a:schemeClr val="accent1"/>
          </a:fillRef>
          <a:effectRef idx="0">
            <a:schemeClr val="accent1"/>
          </a:effectRef>
          <a:fontRef idx="minor">
            <a:schemeClr val="tx1"/>
          </a:fontRef>
        </p:style>
      </p:cxnSp>
      <p:sp>
        <p:nvSpPr>
          <p:cNvPr id="14" name="CuadroTexto 13"/>
          <p:cNvSpPr txBox="1"/>
          <p:nvPr/>
        </p:nvSpPr>
        <p:spPr>
          <a:xfrm>
            <a:off x="130632" y="2600699"/>
            <a:ext cx="2232558" cy="954107"/>
          </a:xfrm>
          <a:prstGeom prst="rect">
            <a:avLst/>
          </a:prstGeom>
          <a:noFill/>
          <a:ln w="38100">
            <a:solidFill>
              <a:srgbClr val="7FF1F1"/>
            </a:solidFill>
            <a:prstDash val="dash"/>
          </a:ln>
        </p:spPr>
        <p:txBody>
          <a:bodyPr wrap="square" rtlCol="0">
            <a:spAutoFit/>
          </a:bodyPr>
          <a:lstStyle/>
          <a:p>
            <a:r>
              <a:rPr lang="es-ES" sz="1400" i="1" dirty="0" smtClean="0">
                <a:solidFill>
                  <a:srgbClr val="0099FF"/>
                </a:solidFill>
              </a:rPr>
              <a:t>Matter exist in </a:t>
            </a:r>
            <a:r>
              <a:rPr lang="es-ES" sz="1400" b="1" i="1" dirty="0" smtClean="0">
                <a:solidFill>
                  <a:schemeClr val="accent1">
                    <a:lumMod val="50000"/>
                  </a:schemeClr>
                </a:solidFill>
              </a:rPr>
              <a:t>solid, liquid and gas</a:t>
            </a:r>
            <a:r>
              <a:rPr lang="es-ES" sz="1400" i="1" dirty="0" smtClean="0">
                <a:solidFill>
                  <a:srgbClr val="0099FF"/>
                </a:solidFill>
              </a:rPr>
              <a:t>. It can change from from </a:t>
            </a:r>
            <a:r>
              <a:rPr lang="es-ES" sz="1400" b="1" i="1" dirty="0" smtClean="0">
                <a:solidFill>
                  <a:schemeClr val="accent1">
                    <a:lumMod val="50000"/>
                  </a:schemeClr>
                </a:solidFill>
              </a:rPr>
              <a:t>liquid water </a:t>
            </a:r>
            <a:r>
              <a:rPr lang="es-ES" sz="1400" i="1" dirty="0" smtClean="0">
                <a:solidFill>
                  <a:srgbClr val="0099FF"/>
                </a:solidFill>
              </a:rPr>
              <a:t>to ice and from water to</a:t>
            </a:r>
            <a:r>
              <a:rPr lang="es-ES" sz="1400" b="1" i="1" dirty="0" smtClean="0">
                <a:solidFill>
                  <a:schemeClr val="accent1">
                    <a:lumMod val="50000"/>
                  </a:schemeClr>
                </a:solidFill>
              </a:rPr>
              <a:t> steam </a:t>
            </a:r>
            <a:r>
              <a:rPr lang="es-ES" sz="1400" i="1" dirty="0" smtClean="0">
                <a:solidFill>
                  <a:srgbClr val="0099FF"/>
                </a:solidFill>
              </a:rPr>
              <a:t>(a gas) </a:t>
            </a:r>
            <a:endParaRPr lang="es-ES" sz="1400" i="1" dirty="0">
              <a:solidFill>
                <a:srgbClr val="0099FF"/>
              </a:solidFill>
            </a:endParaRPr>
          </a:p>
        </p:txBody>
      </p:sp>
      <p:cxnSp>
        <p:nvCxnSpPr>
          <p:cNvPr id="28" name="Conector recto 27"/>
          <p:cNvCxnSpPr/>
          <p:nvPr/>
        </p:nvCxnSpPr>
        <p:spPr>
          <a:xfrm>
            <a:off x="3857502" y="1636821"/>
            <a:ext cx="13854" cy="251356"/>
          </a:xfrm>
          <a:prstGeom prst="line">
            <a:avLst/>
          </a:prstGeom>
          <a:ln w="38100">
            <a:solidFill>
              <a:srgbClr val="7FF1F1"/>
            </a:solidFill>
          </a:ln>
        </p:spPr>
        <p:style>
          <a:lnRef idx="1">
            <a:schemeClr val="accent1"/>
          </a:lnRef>
          <a:fillRef idx="0">
            <a:schemeClr val="accent1"/>
          </a:fillRef>
          <a:effectRef idx="0">
            <a:schemeClr val="accent1"/>
          </a:effectRef>
          <a:fontRef idx="minor">
            <a:schemeClr val="tx1"/>
          </a:fontRef>
        </p:style>
      </p:cxnSp>
      <p:cxnSp>
        <p:nvCxnSpPr>
          <p:cNvPr id="31" name="Conector recto 30"/>
          <p:cNvCxnSpPr/>
          <p:nvPr/>
        </p:nvCxnSpPr>
        <p:spPr>
          <a:xfrm>
            <a:off x="7333016" y="1609113"/>
            <a:ext cx="29685" cy="314690"/>
          </a:xfrm>
          <a:prstGeom prst="line">
            <a:avLst/>
          </a:prstGeom>
          <a:ln w="38100">
            <a:solidFill>
              <a:srgbClr val="7FF1F1"/>
            </a:solidFill>
          </a:ln>
        </p:spPr>
        <p:style>
          <a:lnRef idx="1">
            <a:schemeClr val="accent1"/>
          </a:lnRef>
          <a:fillRef idx="0">
            <a:schemeClr val="accent1"/>
          </a:fillRef>
          <a:effectRef idx="0">
            <a:schemeClr val="accent1"/>
          </a:effectRef>
          <a:fontRef idx="minor">
            <a:schemeClr val="tx1"/>
          </a:fontRef>
        </p:style>
      </p:cxnSp>
      <p:sp>
        <p:nvSpPr>
          <p:cNvPr id="34" name="Rectángulo 33"/>
          <p:cNvSpPr/>
          <p:nvPr/>
        </p:nvSpPr>
        <p:spPr>
          <a:xfrm>
            <a:off x="0" y="6721434"/>
            <a:ext cx="653143" cy="771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8" name="Conector recto de flecha 17"/>
          <p:cNvCxnSpPr/>
          <p:nvPr/>
        </p:nvCxnSpPr>
        <p:spPr>
          <a:xfrm>
            <a:off x="724395" y="3503219"/>
            <a:ext cx="0" cy="285008"/>
          </a:xfrm>
          <a:prstGeom prst="straightConnector1">
            <a:avLst/>
          </a:prstGeom>
          <a:ln w="38100">
            <a:solidFill>
              <a:srgbClr val="7FF1F1"/>
            </a:solidFill>
            <a:tailEnd type="triangle"/>
          </a:ln>
        </p:spPr>
        <p:style>
          <a:lnRef idx="1">
            <a:schemeClr val="accent1"/>
          </a:lnRef>
          <a:fillRef idx="0">
            <a:schemeClr val="accent1"/>
          </a:fillRef>
          <a:effectRef idx="0">
            <a:schemeClr val="accent1"/>
          </a:effectRef>
          <a:fontRef idx="minor">
            <a:schemeClr val="tx1"/>
          </a:fontRef>
        </p:style>
      </p:cxnSp>
      <p:sp>
        <p:nvSpPr>
          <p:cNvPr id="20" name="CuadroTexto 19"/>
          <p:cNvSpPr txBox="1"/>
          <p:nvPr/>
        </p:nvSpPr>
        <p:spPr>
          <a:xfrm>
            <a:off x="178129" y="3859480"/>
            <a:ext cx="2244437" cy="2154436"/>
          </a:xfrm>
          <a:prstGeom prst="rect">
            <a:avLst/>
          </a:prstGeom>
          <a:noFill/>
          <a:ln w="28575">
            <a:solidFill>
              <a:srgbClr val="7FF1F1"/>
            </a:solidFill>
            <a:prstDash val="lgDash"/>
          </a:ln>
        </p:spPr>
        <p:txBody>
          <a:bodyPr wrap="square" rtlCol="0">
            <a:spAutoFit/>
          </a:bodyPr>
          <a:lstStyle/>
          <a:p>
            <a:r>
              <a:rPr lang="es-ES" sz="1600" b="1" i="1" dirty="0" smtClean="0">
                <a:solidFill>
                  <a:srgbClr val="0099FF"/>
                </a:solidFill>
              </a:rPr>
              <a:t>Solid ice</a:t>
            </a:r>
            <a:r>
              <a:rPr lang="es-ES" sz="1600" i="1" dirty="0" smtClean="0">
                <a:solidFill>
                  <a:srgbClr val="0099FF"/>
                </a:solidFill>
              </a:rPr>
              <a:t>: It has a stable shape and volume.</a:t>
            </a:r>
          </a:p>
          <a:p>
            <a:r>
              <a:rPr lang="es-ES" sz="1600" b="1" i="1" dirty="0" smtClean="0">
                <a:solidFill>
                  <a:srgbClr val="0099FF"/>
                </a:solidFill>
              </a:rPr>
              <a:t>Liquid water</a:t>
            </a:r>
            <a:r>
              <a:rPr lang="es-ES" sz="1600" i="1" dirty="0" smtClean="0">
                <a:solidFill>
                  <a:srgbClr val="0099FF"/>
                </a:solidFill>
              </a:rPr>
              <a:t>: It has a stable volume, but change shape.</a:t>
            </a:r>
          </a:p>
          <a:p>
            <a:r>
              <a:rPr lang="es-ES" sz="1600" b="1" i="1" dirty="0" smtClean="0">
                <a:solidFill>
                  <a:srgbClr val="0099FF"/>
                </a:solidFill>
              </a:rPr>
              <a:t>Gaseous steam</a:t>
            </a:r>
            <a:r>
              <a:rPr lang="es-ES" sz="1600" i="1" dirty="0" smtClean="0">
                <a:solidFill>
                  <a:srgbClr val="0099FF"/>
                </a:solidFill>
              </a:rPr>
              <a:t>: It doesn´t have a stable shape or volume</a:t>
            </a:r>
            <a:r>
              <a:rPr lang="es-ES" i="1" dirty="0" smtClean="0">
                <a:solidFill>
                  <a:srgbClr val="0099FF"/>
                </a:solidFill>
              </a:rPr>
              <a:t>.</a:t>
            </a:r>
            <a:endParaRPr lang="es-ES" i="1" dirty="0">
              <a:solidFill>
                <a:srgbClr val="0099FF"/>
              </a:solidFill>
            </a:endParaRPr>
          </a:p>
        </p:txBody>
      </p:sp>
      <p:sp>
        <p:nvSpPr>
          <p:cNvPr id="36" name="Rectángulo redondeado 35"/>
          <p:cNvSpPr/>
          <p:nvPr/>
        </p:nvSpPr>
        <p:spPr>
          <a:xfrm>
            <a:off x="2824345" y="1886200"/>
            <a:ext cx="2400798" cy="548241"/>
          </a:xfrm>
          <a:prstGeom prst="roundRect">
            <a:avLst/>
          </a:prstGeom>
          <a:gradFill flip="none" rotWithShape="1">
            <a:gsLst>
              <a:gs pos="0">
                <a:srgbClr val="7FF1F1">
                  <a:tint val="66000"/>
                  <a:satMod val="160000"/>
                </a:srgbClr>
              </a:gs>
              <a:gs pos="50000">
                <a:srgbClr val="7FF1F1">
                  <a:tint val="44500"/>
                  <a:satMod val="160000"/>
                </a:srgbClr>
              </a:gs>
              <a:gs pos="100000">
                <a:srgbClr val="7FF1F1">
                  <a:tint val="23500"/>
                  <a:satMod val="160000"/>
                </a:srgbClr>
              </a:gs>
            </a:gsLst>
            <a:path path="circle">
              <a:fillToRect l="100000" t="100000"/>
            </a:path>
            <a:tileRect r="-100000" b="-100000"/>
          </a:gradFill>
          <a:ln>
            <a:solidFill>
              <a:srgbClr val="7FF1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3" name="CuadroTexto 22"/>
          <p:cNvSpPr txBox="1"/>
          <p:nvPr/>
        </p:nvSpPr>
        <p:spPr>
          <a:xfrm>
            <a:off x="3111336" y="1828800"/>
            <a:ext cx="2244436" cy="584775"/>
          </a:xfrm>
          <a:prstGeom prst="rect">
            <a:avLst/>
          </a:prstGeom>
          <a:noFill/>
        </p:spPr>
        <p:txBody>
          <a:bodyPr wrap="square" rtlCol="0">
            <a:spAutoFit/>
          </a:bodyPr>
          <a:lstStyle/>
          <a:p>
            <a:r>
              <a:rPr lang="es-ES" sz="1600" b="1" i="1" dirty="0" smtClean="0">
                <a:latin typeface="Book Antiqua" panose="02040602050305030304" pitchFamily="18" charset="0"/>
              </a:rPr>
              <a:t>Changes in shape, position and texture</a:t>
            </a:r>
            <a:endParaRPr lang="es-ES" sz="1600" b="1" i="1" dirty="0">
              <a:latin typeface="Book Antiqua" panose="02040602050305030304" pitchFamily="18" charset="0"/>
            </a:endParaRPr>
          </a:p>
        </p:txBody>
      </p:sp>
      <p:cxnSp>
        <p:nvCxnSpPr>
          <p:cNvPr id="40" name="Conector recto de flecha 39"/>
          <p:cNvCxnSpPr/>
          <p:nvPr/>
        </p:nvCxnSpPr>
        <p:spPr>
          <a:xfrm>
            <a:off x="3869376" y="2420589"/>
            <a:ext cx="11875" cy="332508"/>
          </a:xfrm>
          <a:prstGeom prst="straightConnector1">
            <a:avLst/>
          </a:prstGeom>
          <a:ln w="57150">
            <a:solidFill>
              <a:srgbClr val="7FF1F1"/>
            </a:solidFill>
            <a:tailEnd type="triangle"/>
          </a:ln>
        </p:spPr>
        <p:style>
          <a:lnRef idx="1">
            <a:schemeClr val="accent1"/>
          </a:lnRef>
          <a:fillRef idx="0">
            <a:schemeClr val="accent1"/>
          </a:fillRef>
          <a:effectRef idx="0">
            <a:schemeClr val="accent1"/>
          </a:effectRef>
          <a:fontRef idx="minor">
            <a:schemeClr val="tx1"/>
          </a:fontRef>
        </p:style>
      </p:cxnSp>
      <p:sp>
        <p:nvSpPr>
          <p:cNvPr id="27" name="CuadroTexto 26"/>
          <p:cNvSpPr txBox="1"/>
          <p:nvPr/>
        </p:nvSpPr>
        <p:spPr>
          <a:xfrm>
            <a:off x="3135086" y="2778827"/>
            <a:ext cx="2173185" cy="1754326"/>
          </a:xfrm>
          <a:prstGeom prst="rect">
            <a:avLst/>
          </a:prstGeom>
          <a:noFill/>
          <a:ln w="28575">
            <a:solidFill>
              <a:srgbClr val="7FF1F1"/>
            </a:solidFill>
            <a:prstDash val="lgDash"/>
          </a:ln>
        </p:spPr>
        <p:txBody>
          <a:bodyPr wrap="square" rtlCol="0">
            <a:spAutoFit/>
          </a:bodyPr>
          <a:lstStyle/>
          <a:p>
            <a:r>
              <a:rPr lang="es-ES" i="1" dirty="0" smtClean="0">
                <a:solidFill>
                  <a:srgbClr val="0099FF"/>
                </a:solidFill>
              </a:rPr>
              <a:t>Matter can change shape, position and texture. For example: from a piece of flat aluminium to a ball of aluminium</a:t>
            </a:r>
            <a:endParaRPr lang="es-ES" i="1" dirty="0">
              <a:solidFill>
                <a:srgbClr val="0099FF"/>
              </a:solidFill>
            </a:endParaRPr>
          </a:p>
        </p:txBody>
      </p:sp>
      <p:sp>
        <p:nvSpPr>
          <p:cNvPr id="50" name="Rectángulo redondeado 49"/>
          <p:cNvSpPr/>
          <p:nvPr/>
        </p:nvSpPr>
        <p:spPr>
          <a:xfrm>
            <a:off x="6183083" y="1884221"/>
            <a:ext cx="2400798" cy="548241"/>
          </a:xfrm>
          <a:prstGeom prst="roundRect">
            <a:avLst/>
          </a:prstGeom>
          <a:gradFill flip="none" rotWithShape="1">
            <a:gsLst>
              <a:gs pos="0">
                <a:srgbClr val="7FF1F1">
                  <a:tint val="66000"/>
                  <a:satMod val="160000"/>
                </a:srgbClr>
              </a:gs>
              <a:gs pos="50000">
                <a:srgbClr val="7FF1F1">
                  <a:tint val="44500"/>
                  <a:satMod val="160000"/>
                </a:srgbClr>
              </a:gs>
              <a:gs pos="100000">
                <a:srgbClr val="7FF1F1">
                  <a:tint val="23500"/>
                  <a:satMod val="160000"/>
                </a:srgbClr>
              </a:gs>
            </a:gsLst>
            <a:path path="circle">
              <a:fillToRect l="100000" t="100000"/>
            </a:path>
            <a:tileRect r="-100000" b="-100000"/>
          </a:gradFill>
          <a:ln>
            <a:solidFill>
              <a:srgbClr val="7FF1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8" name="CuadroTexto 37"/>
          <p:cNvSpPr txBox="1"/>
          <p:nvPr/>
        </p:nvSpPr>
        <p:spPr>
          <a:xfrm>
            <a:off x="6139542" y="1971304"/>
            <a:ext cx="3004458" cy="338554"/>
          </a:xfrm>
          <a:prstGeom prst="rect">
            <a:avLst/>
          </a:prstGeom>
          <a:noFill/>
        </p:spPr>
        <p:txBody>
          <a:bodyPr wrap="square" rtlCol="0">
            <a:spAutoFit/>
          </a:bodyPr>
          <a:lstStyle/>
          <a:p>
            <a:r>
              <a:rPr lang="es-ES" sz="1600" b="1" i="1" dirty="0" smtClean="0">
                <a:latin typeface="Book Antiqua" panose="02040602050305030304" pitchFamily="18" charset="0"/>
              </a:rPr>
              <a:t>Types of Physical changes</a:t>
            </a:r>
            <a:endParaRPr lang="es-ES" sz="1600" b="1" i="1" dirty="0">
              <a:latin typeface="Book Antiqua" panose="02040602050305030304" pitchFamily="18" charset="0"/>
            </a:endParaRPr>
          </a:p>
        </p:txBody>
      </p:sp>
      <p:cxnSp>
        <p:nvCxnSpPr>
          <p:cNvPr id="51" name="Conector recto 50"/>
          <p:cNvCxnSpPr/>
          <p:nvPr/>
        </p:nvCxnSpPr>
        <p:spPr>
          <a:xfrm>
            <a:off x="7402288" y="2426532"/>
            <a:ext cx="29685" cy="314690"/>
          </a:xfrm>
          <a:prstGeom prst="line">
            <a:avLst/>
          </a:prstGeom>
          <a:ln w="38100">
            <a:solidFill>
              <a:srgbClr val="7FF1F1"/>
            </a:solidFill>
          </a:ln>
        </p:spPr>
        <p:style>
          <a:lnRef idx="1">
            <a:schemeClr val="accent1"/>
          </a:lnRef>
          <a:fillRef idx="0">
            <a:schemeClr val="accent1"/>
          </a:fillRef>
          <a:effectRef idx="0">
            <a:schemeClr val="accent1"/>
          </a:effectRef>
          <a:fontRef idx="minor">
            <a:schemeClr val="tx1"/>
          </a:fontRef>
        </p:style>
      </p:cxnSp>
      <p:cxnSp>
        <p:nvCxnSpPr>
          <p:cNvPr id="52" name="Conector recto 51"/>
          <p:cNvCxnSpPr/>
          <p:nvPr/>
        </p:nvCxnSpPr>
        <p:spPr>
          <a:xfrm flipV="1">
            <a:off x="6198919" y="2755075"/>
            <a:ext cx="2790702" cy="11876"/>
          </a:xfrm>
          <a:prstGeom prst="line">
            <a:avLst/>
          </a:prstGeom>
          <a:ln w="57150">
            <a:solidFill>
              <a:srgbClr val="7FF1F1"/>
            </a:solidFill>
          </a:ln>
        </p:spPr>
        <p:style>
          <a:lnRef idx="1">
            <a:schemeClr val="accent1"/>
          </a:lnRef>
          <a:fillRef idx="0">
            <a:schemeClr val="accent1"/>
          </a:fillRef>
          <a:effectRef idx="0">
            <a:schemeClr val="accent1"/>
          </a:effectRef>
          <a:fontRef idx="minor">
            <a:schemeClr val="tx1"/>
          </a:fontRef>
        </p:style>
      </p:cxnSp>
      <p:cxnSp>
        <p:nvCxnSpPr>
          <p:cNvPr id="54" name="Conector recto 53"/>
          <p:cNvCxnSpPr/>
          <p:nvPr/>
        </p:nvCxnSpPr>
        <p:spPr>
          <a:xfrm>
            <a:off x="6200901" y="2745186"/>
            <a:ext cx="29685" cy="314690"/>
          </a:xfrm>
          <a:prstGeom prst="line">
            <a:avLst/>
          </a:prstGeom>
          <a:ln w="38100">
            <a:solidFill>
              <a:srgbClr val="7FF1F1"/>
            </a:solidFill>
          </a:ln>
        </p:spPr>
        <p:style>
          <a:lnRef idx="1">
            <a:schemeClr val="accent1"/>
          </a:lnRef>
          <a:fillRef idx="0">
            <a:schemeClr val="accent1"/>
          </a:fillRef>
          <a:effectRef idx="0">
            <a:schemeClr val="accent1"/>
          </a:effectRef>
          <a:fontRef idx="minor">
            <a:schemeClr val="tx1"/>
          </a:fontRef>
        </p:style>
      </p:cxnSp>
      <p:cxnSp>
        <p:nvCxnSpPr>
          <p:cNvPr id="60" name="Conector recto 59"/>
          <p:cNvCxnSpPr/>
          <p:nvPr/>
        </p:nvCxnSpPr>
        <p:spPr>
          <a:xfrm>
            <a:off x="9003477" y="2757062"/>
            <a:ext cx="29685" cy="314690"/>
          </a:xfrm>
          <a:prstGeom prst="line">
            <a:avLst/>
          </a:prstGeom>
          <a:ln w="38100">
            <a:solidFill>
              <a:srgbClr val="7FF1F1"/>
            </a:solidFill>
          </a:ln>
        </p:spPr>
        <p:style>
          <a:lnRef idx="1">
            <a:schemeClr val="accent1"/>
          </a:lnRef>
          <a:fillRef idx="0">
            <a:schemeClr val="accent1"/>
          </a:fillRef>
          <a:effectRef idx="0">
            <a:schemeClr val="accent1"/>
          </a:effectRef>
          <a:fontRef idx="minor">
            <a:schemeClr val="tx1"/>
          </a:fontRef>
        </p:style>
      </p:cxnSp>
      <p:sp>
        <p:nvSpPr>
          <p:cNvPr id="62" name="Rectángulo 61"/>
          <p:cNvSpPr/>
          <p:nvPr/>
        </p:nvSpPr>
        <p:spPr>
          <a:xfrm>
            <a:off x="5605154" y="3004456"/>
            <a:ext cx="1662546" cy="356261"/>
          </a:xfrm>
          <a:prstGeom prst="rect">
            <a:avLst/>
          </a:prstGeom>
          <a:gradFill flip="none" rotWithShape="1">
            <a:gsLst>
              <a:gs pos="0">
                <a:srgbClr val="7FF1F1">
                  <a:tint val="66000"/>
                  <a:satMod val="160000"/>
                </a:srgbClr>
              </a:gs>
              <a:gs pos="50000">
                <a:srgbClr val="7FF1F1">
                  <a:tint val="44500"/>
                  <a:satMod val="160000"/>
                </a:srgbClr>
              </a:gs>
              <a:gs pos="100000">
                <a:srgbClr val="7FF1F1">
                  <a:tint val="23500"/>
                  <a:satMod val="160000"/>
                </a:srgbClr>
              </a:gs>
            </a:gsLst>
            <a:lin ang="18900000" scaled="1"/>
            <a:tileRect/>
          </a:gradFill>
          <a:ln>
            <a:solidFill>
              <a:srgbClr val="7FF1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3" name="Rectángulo 62"/>
          <p:cNvSpPr/>
          <p:nvPr/>
        </p:nvSpPr>
        <p:spPr>
          <a:xfrm>
            <a:off x="8049492" y="2943100"/>
            <a:ext cx="1662546" cy="356261"/>
          </a:xfrm>
          <a:prstGeom prst="rect">
            <a:avLst/>
          </a:prstGeom>
          <a:gradFill flip="none" rotWithShape="1">
            <a:gsLst>
              <a:gs pos="0">
                <a:srgbClr val="7FF1F1">
                  <a:tint val="66000"/>
                  <a:satMod val="160000"/>
                </a:srgbClr>
              </a:gs>
              <a:gs pos="50000">
                <a:srgbClr val="7FF1F1">
                  <a:tint val="44500"/>
                  <a:satMod val="160000"/>
                </a:srgbClr>
              </a:gs>
              <a:gs pos="100000">
                <a:srgbClr val="7FF1F1">
                  <a:tint val="23500"/>
                  <a:satMod val="160000"/>
                </a:srgbClr>
              </a:gs>
            </a:gsLst>
            <a:lin ang="18900000" scaled="1"/>
            <a:tileRect/>
          </a:gradFill>
          <a:ln>
            <a:solidFill>
              <a:srgbClr val="7FF1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4" name="CuadroTexto 63"/>
          <p:cNvSpPr txBox="1"/>
          <p:nvPr/>
        </p:nvSpPr>
        <p:spPr>
          <a:xfrm>
            <a:off x="5545777" y="2992582"/>
            <a:ext cx="2006930" cy="353943"/>
          </a:xfrm>
          <a:prstGeom prst="rect">
            <a:avLst/>
          </a:prstGeom>
          <a:noFill/>
        </p:spPr>
        <p:txBody>
          <a:bodyPr wrap="square" rtlCol="0">
            <a:spAutoFit/>
          </a:bodyPr>
          <a:lstStyle/>
          <a:p>
            <a:r>
              <a:rPr lang="es-ES" sz="1700" b="1" i="1" dirty="0" smtClean="0"/>
              <a:t>Reversible change</a:t>
            </a:r>
            <a:endParaRPr lang="es-ES" sz="1700" b="1" i="1" dirty="0"/>
          </a:p>
        </p:txBody>
      </p:sp>
      <p:sp>
        <p:nvSpPr>
          <p:cNvPr id="65" name="CuadroTexto 64"/>
          <p:cNvSpPr txBox="1"/>
          <p:nvPr/>
        </p:nvSpPr>
        <p:spPr>
          <a:xfrm>
            <a:off x="7954489" y="2966852"/>
            <a:ext cx="2006930" cy="338554"/>
          </a:xfrm>
          <a:prstGeom prst="rect">
            <a:avLst/>
          </a:prstGeom>
          <a:noFill/>
        </p:spPr>
        <p:txBody>
          <a:bodyPr wrap="square" rtlCol="0">
            <a:spAutoFit/>
          </a:bodyPr>
          <a:lstStyle/>
          <a:p>
            <a:r>
              <a:rPr lang="es-ES" sz="1600" b="1" i="1" dirty="0" smtClean="0"/>
              <a:t>irreversible change</a:t>
            </a:r>
            <a:endParaRPr lang="es-ES" sz="1600" b="1" i="1" dirty="0"/>
          </a:p>
        </p:txBody>
      </p:sp>
      <p:cxnSp>
        <p:nvCxnSpPr>
          <p:cNvPr id="66" name="Conector recto de flecha 65"/>
          <p:cNvCxnSpPr/>
          <p:nvPr/>
        </p:nvCxnSpPr>
        <p:spPr>
          <a:xfrm>
            <a:off x="6242460" y="3368636"/>
            <a:ext cx="11875" cy="332508"/>
          </a:xfrm>
          <a:prstGeom prst="straightConnector1">
            <a:avLst/>
          </a:prstGeom>
          <a:ln w="57150">
            <a:solidFill>
              <a:srgbClr val="7FF1F1"/>
            </a:solidFill>
            <a:tailEnd type="triangle"/>
          </a:ln>
        </p:spPr>
        <p:style>
          <a:lnRef idx="1">
            <a:schemeClr val="accent1"/>
          </a:lnRef>
          <a:fillRef idx="0">
            <a:schemeClr val="accent1"/>
          </a:fillRef>
          <a:effectRef idx="0">
            <a:schemeClr val="accent1"/>
          </a:effectRef>
          <a:fontRef idx="minor">
            <a:schemeClr val="tx1"/>
          </a:fontRef>
        </p:style>
      </p:cxnSp>
      <p:cxnSp>
        <p:nvCxnSpPr>
          <p:cNvPr id="67" name="Conector recto de flecha 66"/>
          <p:cNvCxnSpPr/>
          <p:nvPr/>
        </p:nvCxnSpPr>
        <p:spPr>
          <a:xfrm>
            <a:off x="9090561" y="3307280"/>
            <a:ext cx="11875" cy="332508"/>
          </a:xfrm>
          <a:prstGeom prst="straightConnector1">
            <a:avLst/>
          </a:prstGeom>
          <a:ln w="57150">
            <a:solidFill>
              <a:srgbClr val="7FF1F1"/>
            </a:solidFill>
            <a:tailEnd type="triangle"/>
          </a:ln>
        </p:spPr>
        <p:style>
          <a:lnRef idx="1">
            <a:schemeClr val="accent1"/>
          </a:lnRef>
          <a:fillRef idx="0">
            <a:schemeClr val="accent1"/>
          </a:fillRef>
          <a:effectRef idx="0">
            <a:schemeClr val="accent1"/>
          </a:effectRef>
          <a:fontRef idx="minor">
            <a:schemeClr val="tx1"/>
          </a:fontRef>
        </p:style>
      </p:cxnSp>
      <p:sp>
        <p:nvSpPr>
          <p:cNvPr id="68" name="CuadroTexto 67"/>
          <p:cNvSpPr txBox="1"/>
          <p:nvPr/>
        </p:nvSpPr>
        <p:spPr>
          <a:xfrm>
            <a:off x="5605153" y="3681351"/>
            <a:ext cx="2208811" cy="877163"/>
          </a:xfrm>
          <a:prstGeom prst="rect">
            <a:avLst/>
          </a:prstGeom>
          <a:noFill/>
          <a:ln w="28575">
            <a:solidFill>
              <a:srgbClr val="7FF1F1"/>
            </a:solidFill>
            <a:prstDash val="lgDash"/>
          </a:ln>
        </p:spPr>
        <p:txBody>
          <a:bodyPr wrap="square" rtlCol="0">
            <a:spAutoFit/>
          </a:bodyPr>
          <a:lstStyle/>
          <a:p>
            <a:r>
              <a:rPr lang="es-ES" sz="1700" dirty="0" smtClean="0">
                <a:solidFill>
                  <a:srgbClr val="0099FF"/>
                </a:solidFill>
              </a:rPr>
              <a:t>Are changes that are temporary and can be reversed.</a:t>
            </a:r>
            <a:endParaRPr lang="es-ES" sz="1700" dirty="0">
              <a:solidFill>
                <a:srgbClr val="0099FF"/>
              </a:solidFill>
            </a:endParaRPr>
          </a:p>
        </p:txBody>
      </p:sp>
      <p:sp>
        <p:nvSpPr>
          <p:cNvPr id="69" name="CuadroTexto 68"/>
          <p:cNvSpPr txBox="1"/>
          <p:nvPr/>
        </p:nvSpPr>
        <p:spPr>
          <a:xfrm>
            <a:off x="8358250" y="3643747"/>
            <a:ext cx="1545772" cy="1138773"/>
          </a:xfrm>
          <a:prstGeom prst="rect">
            <a:avLst/>
          </a:prstGeom>
          <a:noFill/>
          <a:ln w="28575">
            <a:solidFill>
              <a:srgbClr val="7FF1F1"/>
            </a:solidFill>
            <a:prstDash val="lgDash"/>
          </a:ln>
        </p:spPr>
        <p:txBody>
          <a:bodyPr wrap="square" rtlCol="0">
            <a:spAutoFit/>
          </a:bodyPr>
          <a:lstStyle/>
          <a:p>
            <a:r>
              <a:rPr lang="es-ES" sz="1700" dirty="0" smtClean="0">
                <a:solidFill>
                  <a:srgbClr val="0099FF"/>
                </a:solidFill>
              </a:rPr>
              <a:t>Are permanent changes that cannot be reversed.</a:t>
            </a:r>
            <a:endParaRPr lang="es-ES" sz="1700" dirty="0">
              <a:solidFill>
                <a:srgbClr val="0099FF"/>
              </a:solidFill>
            </a:endParaRPr>
          </a:p>
        </p:txBody>
      </p:sp>
      <p:sp>
        <p:nvSpPr>
          <p:cNvPr id="72" name="Rectángulo redondeado 71"/>
          <p:cNvSpPr/>
          <p:nvPr/>
        </p:nvSpPr>
        <p:spPr>
          <a:xfrm>
            <a:off x="10139548" y="1909946"/>
            <a:ext cx="2030680" cy="368135"/>
          </a:xfrm>
          <a:prstGeom prst="roundRect">
            <a:avLst/>
          </a:prstGeom>
          <a:gradFill flip="none" rotWithShape="1">
            <a:gsLst>
              <a:gs pos="0">
                <a:srgbClr val="7FF1F1">
                  <a:tint val="66000"/>
                  <a:satMod val="160000"/>
                </a:srgbClr>
              </a:gs>
              <a:gs pos="50000">
                <a:srgbClr val="7FF1F1">
                  <a:tint val="44500"/>
                  <a:satMod val="160000"/>
                </a:srgbClr>
              </a:gs>
              <a:gs pos="100000">
                <a:srgbClr val="7FF1F1">
                  <a:tint val="23500"/>
                  <a:satMod val="160000"/>
                </a:srgbClr>
              </a:gs>
            </a:gsLst>
            <a:path path="circle">
              <a:fillToRect l="100000" t="100000"/>
            </a:path>
            <a:tileRect r="-100000" b="-100000"/>
          </a:gradFill>
          <a:ln>
            <a:solidFill>
              <a:srgbClr val="7FF1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3" name="CuadroTexto 72"/>
          <p:cNvSpPr txBox="1"/>
          <p:nvPr/>
        </p:nvSpPr>
        <p:spPr>
          <a:xfrm>
            <a:off x="10038607" y="1947553"/>
            <a:ext cx="2208811" cy="338554"/>
          </a:xfrm>
          <a:prstGeom prst="rect">
            <a:avLst/>
          </a:prstGeom>
          <a:noFill/>
        </p:spPr>
        <p:txBody>
          <a:bodyPr wrap="square" rtlCol="0">
            <a:spAutoFit/>
          </a:bodyPr>
          <a:lstStyle/>
          <a:p>
            <a:r>
              <a:rPr lang="es-ES" sz="1600" b="1" i="1" dirty="0" smtClean="0">
                <a:latin typeface="Book Antiqua" panose="02040602050305030304" pitchFamily="18" charset="0"/>
              </a:rPr>
              <a:t>Mass, volume, density</a:t>
            </a:r>
            <a:endParaRPr lang="es-ES" sz="1600" b="1" i="1" dirty="0">
              <a:latin typeface="Book Antiqua" panose="02040602050305030304" pitchFamily="18" charset="0"/>
            </a:endParaRPr>
          </a:p>
        </p:txBody>
      </p:sp>
      <p:cxnSp>
        <p:nvCxnSpPr>
          <p:cNvPr id="74" name="Conector recto de flecha 73"/>
          <p:cNvCxnSpPr/>
          <p:nvPr/>
        </p:nvCxnSpPr>
        <p:spPr>
          <a:xfrm>
            <a:off x="11206337" y="2264234"/>
            <a:ext cx="11875" cy="332508"/>
          </a:xfrm>
          <a:prstGeom prst="straightConnector1">
            <a:avLst/>
          </a:prstGeom>
          <a:ln w="57150">
            <a:solidFill>
              <a:srgbClr val="7FF1F1"/>
            </a:solidFill>
            <a:tailEnd type="triangle"/>
          </a:ln>
        </p:spPr>
        <p:style>
          <a:lnRef idx="1">
            <a:schemeClr val="accent1"/>
          </a:lnRef>
          <a:fillRef idx="0">
            <a:schemeClr val="accent1"/>
          </a:fillRef>
          <a:effectRef idx="0">
            <a:schemeClr val="accent1"/>
          </a:effectRef>
          <a:fontRef idx="minor">
            <a:schemeClr val="tx1"/>
          </a:fontRef>
        </p:style>
      </p:cxnSp>
      <p:sp>
        <p:nvSpPr>
          <p:cNvPr id="75" name="CuadroTexto 74"/>
          <p:cNvSpPr txBox="1"/>
          <p:nvPr/>
        </p:nvSpPr>
        <p:spPr>
          <a:xfrm>
            <a:off x="10272156" y="2576945"/>
            <a:ext cx="1793174" cy="4062651"/>
          </a:xfrm>
          <a:prstGeom prst="rect">
            <a:avLst/>
          </a:prstGeom>
          <a:noFill/>
          <a:ln w="28575">
            <a:solidFill>
              <a:srgbClr val="7FF1F1"/>
            </a:solidFill>
            <a:prstDash val="lgDash"/>
          </a:ln>
        </p:spPr>
        <p:txBody>
          <a:bodyPr wrap="square" rtlCol="0">
            <a:spAutoFit/>
          </a:bodyPr>
          <a:lstStyle/>
          <a:p>
            <a:r>
              <a:rPr lang="es-ES" sz="1600" i="1" dirty="0" smtClean="0">
                <a:solidFill>
                  <a:srgbClr val="0099FF"/>
                </a:solidFill>
              </a:rPr>
              <a:t>·Mass: </a:t>
            </a:r>
          </a:p>
          <a:p>
            <a:r>
              <a:rPr lang="es-ES" sz="1600" i="1" dirty="0" smtClean="0">
                <a:solidFill>
                  <a:srgbClr val="0099FF"/>
                </a:solidFill>
              </a:rPr>
              <a:t>The amount of Matter that an object contains.</a:t>
            </a:r>
          </a:p>
          <a:p>
            <a:r>
              <a:rPr lang="es-ES" sz="1600" i="1" dirty="0" smtClean="0">
                <a:solidFill>
                  <a:srgbClr val="0099FF"/>
                </a:solidFill>
              </a:rPr>
              <a:t>·Volume:</a:t>
            </a:r>
          </a:p>
          <a:p>
            <a:r>
              <a:rPr lang="es-ES" sz="1600" i="1" dirty="0" smtClean="0">
                <a:solidFill>
                  <a:srgbClr val="0099FF"/>
                </a:solidFill>
              </a:rPr>
              <a:t>The amount of physical space that an object occupies.</a:t>
            </a:r>
          </a:p>
          <a:p>
            <a:r>
              <a:rPr lang="es-ES" sz="1600" i="1" dirty="0" smtClean="0">
                <a:solidFill>
                  <a:srgbClr val="0099FF"/>
                </a:solidFill>
              </a:rPr>
              <a:t>·Density:</a:t>
            </a:r>
          </a:p>
          <a:p>
            <a:r>
              <a:rPr lang="es-ES" sz="1600" i="1" dirty="0" smtClean="0">
                <a:solidFill>
                  <a:srgbClr val="0099FF"/>
                </a:solidFill>
              </a:rPr>
              <a:t>The amount of Matter that occupies a space.</a:t>
            </a:r>
          </a:p>
          <a:p>
            <a:endParaRPr lang="es-ES" sz="1600" i="1" dirty="0">
              <a:solidFill>
                <a:srgbClr val="0099FF"/>
              </a:solidFill>
            </a:endParaRPr>
          </a:p>
          <a:p>
            <a:endParaRPr lang="es-ES" sz="1600" i="1" dirty="0" smtClean="0">
              <a:solidFill>
                <a:srgbClr val="0099FF"/>
              </a:solidFill>
            </a:endParaRPr>
          </a:p>
          <a:p>
            <a:endParaRPr lang="es-ES" sz="1600" i="1" dirty="0" smtClean="0">
              <a:solidFill>
                <a:srgbClr val="0099FF"/>
              </a:solidFill>
            </a:endParaRPr>
          </a:p>
          <a:p>
            <a:endParaRPr lang="es-ES" dirty="0" smtClean="0"/>
          </a:p>
        </p:txBody>
      </p:sp>
      <p:sp>
        <p:nvSpPr>
          <p:cNvPr id="76" name="Rectángulo redondeado 75"/>
          <p:cNvSpPr/>
          <p:nvPr/>
        </p:nvSpPr>
        <p:spPr>
          <a:xfrm>
            <a:off x="10331529" y="5712032"/>
            <a:ext cx="1638796" cy="712519"/>
          </a:xfrm>
          <a:prstGeom prst="roundRect">
            <a:avLst/>
          </a:prstGeom>
          <a:solidFill>
            <a:srgbClr val="ABFFFF"/>
          </a:solidFill>
          <a:ln>
            <a:solidFill>
              <a:srgbClr val="00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7" name="CuadroTexto 76"/>
          <p:cNvSpPr txBox="1"/>
          <p:nvPr/>
        </p:nvSpPr>
        <p:spPr>
          <a:xfrm>
            <a:off x="10272154" y="5854535"/>
            <a:ext cx="1080656" cy="369332"/>
          </a:xfrm>
          <a:prstGeom prst="rect">
            <a:avLst/>
          </a:prstGeom>
          <a:noFill/>
        </p:spPr>
        <p:txBody>
          <a:bodyPr wrap="square" rtlCol="0">
            <a:spAutoFit/>
          </a:bodyPr>
          <a:lstStyle/>
          <a:p>
            <a:r>
              <a:rPr lang="es-ES" dirty="0" smtClean="0"/>
              <a:t>density= </a:t>
            </a:r>
            <a:endParaRPr lang="es-ES" dirty="0"/>
          </a:p>
        </p:txBody>
      </p:sp>
      <p:sp>
        <p:nvSpPr>
          <p:cNvPr id="78" name="CuadroTexto 77"/>
          <p:cNvSpPr txBox="1"/>
          <p:nvPr/>
        </p:nvSpPr>
        <p:spPr>
          <a:xfrm>
            <a:off x="11257808" y="5676405"/>
            <a:ext cx="934192" cy="369332"/>
          </a:xfrm>
          <a:prstGeom prst="rect">
            <a:avLst/>
          </a:prstGeom>
          <a:noFill/>
        </p:spPr>
        <p:txBody>
          <a:bodyPr wrap="square" rtlCol="0">
            <a:spAutoFit/>
          </a:bodyPr>
          <a:lstStyle/>
          <a:p>
            <a:r>
              <a:rPr lang="es-ES" dirty="0" smtClean="0"/>
              <a:t>mass</a:t>
            </a:r>
            <a:endParaRPr lang="es-ES" dirty="0"/>
          </a:p>
        </p:txBody>
      </p:sp>
      <p:cxnSp>
        <p:nvCxnSpPr>
          <p:cNvPr id="80" name="Conector recto 79"/>
          <p:cNvCxnSpPr/>
          <p:nvPr/>
        </p:nvCxnSpPr>
        <p:spPr>
          <a:xfrm flipV="1">
            <a:off x="11352810" y="6008914"/>
            <a:ext cx="510639" cy="11876"/>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81" name="CuadroTexto 80"/>
          <p:cNvSpPr txBox="1"/>
          <p:nvPr/>
        </p:nvSpPr>
        <p:spPr>
          <a:xfrm>
            <a:off x="11232079" y="6020789"/>
            <a:ext cx="876795" cy="369332"/>
          </a:xfrm>
          <a:prstGeom prst="rect">
            <a:avLst/>
          </a:prstGeom>
          <a:noFill/>
        </p:spPr>
        <p:txBody>
          <a:bodyPr wrap="square" rtlCol="0">
            <a:spAutoFit/>
          </a:bodyPr>
          <a:lstStyle/>
          <a:p>
            <a:r>
              <a:rPr lang="es-ES" dirty="0" smtClean="0"/>
              <a:t>volume</a:t>
            </a:r>
            <a:endParaRPr lang="es-ES" dirty="0"/>
          </a:p>
        </p:txBody>
      </p:sp>
    </p:spTree>
    <p:extLst>
      <p:ext uri="{BB962C8B-B14F-4D97-AF65-F5344CB8AC3E}">
        <p14:creationId xmlns:p14="http://schemas.microsoft.com/office/powerpoint/2010/main" val="1910793096"/>
      </p:ext>
    </p:extLst>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0687791" y="154380"/>
            <a:ext cx="1187534" cy="369332"/>
          </a:xfrm>
          <a:prstGeom prst="rect">
            <a:avLst/>
          </a:prstGeom>
          <a:noFill/>
        </p:spPr>
        <p:txBody>
          <a:bodyPr wrap="square" rtlCol="0">
            <a:spAutoFit/>
          </a:bodyPr>
          <a:lstStyle/>
          <a:p>
            <a:r>
              <a:rPr lang="es-ES" dirty="0" smtClean="0"/>
              <a:t>21/4/2020</a:t>
            </a:r>
            <a:endParaRPr lang="es-ES" dirty="0"/>
          </a:p>
        </p:txBody>
      </p:sp>
      <p:sp>
        <p:nvSpPr>
          <p:cNvPr id="3" name="CuadroTexto 2"/>
          <p:cNvSpPr txBox="1"/>
          <p:nvPr/>
        </p:nvSpPr>
        <p:spPr>
          <a:xfrm>
            <a:off x="273132" y="0"/>
            <a:ext cx="3538847" cy="769441"/>
          </a:xfrm>
          <a:prstGeom prst="rect">
            <a:avLst/>
          </a:prstGeom>
          <a:noFill/>
        </p:spPr>
        <p:txBody>
          <a:bodyPr wrap="square" rtlCol="0">
            <a:spAutoFit/>
          </a:bodyPr>
          <a:lstStyle/>
          <a:p>
            <a:r>
              <a:rPr lang="es-ES" sz="4400" dirty="0" smtClean="0">
                <a:solidFill>
                  <a:srgbClr val="FF0066"/>
                </a:solidFill>
                <a:latin typeface="Comic Sans MS" panose="030F0702030302020204" pitchFamily="66" charset="0"/>
              </a:rPr>
              <a:t>My photos 1</a:t>
            </a:r>
            <a:endParaRPr lang="es-ES" sz="4400" dirty="0">
              <a:solidFill>
                <a:srgbClr val="FF0066"/>
              </a:solidFill>
              <a:latin typeface="Comic Sans MS" panose="030F0702030302020204" pitchFamily="66" charset="0"/>
            </a:endParaRPr>
          </a:p>
        </p:txBody>
      </p:sp>
      <p:pic>
        <p:nvPicPr>
          <p:cNvPr id="6" name="Imagen 5"/>
          <p:cNvPicPr>
            <a:picLocks noChangeAspect="1"/>
          </p:cNvPicPr>
          <p:nvPr/>
        </p:nvPicPr>
        <p:blipFill>
          <a:blip r:embed="rId2"/>
          <a:stretch>
            <a:fillRect/>
          </a:stretch>
        </p:blipFill>
        <p:spPr>
          <a:xfrm>
            <a:off x="3885767" y="2125684"/>
            <a:ext cx="4361242" cy="3265714"/>
          </a:xfrm>
          <a:prstGeom prst="rect">
            <a:avLst/>
          </a:prstGeom>
        </p:spPr>
      </p:pic>
      <p:pic>
        <p:nvPicPr>
          <p:cNvPr id="7" name="Imagen 6"/>
          <p:cNvPicPr>
            <a:picLocks noChangeAspect="1"/>
          </p:cNvPicPr>
          <p:nvPr/>
        </p:nvPicPr>
        <p:blipFill>
          <a:blip r:embed="rId3"/>
          <a:stretch>
            <a:fillRect/>
          </a:stretch>
        </p:blipFill>
        <p:spPr>
          <a:xfrm>
            <a:off x="8627774" y="1175657"/>
            <a:ext cx="3336337" cy="4251366"/>
          </a:xfrm>
          <a:prstGeom prst="rect">
            <a:avLst/>
          </a:prstGeom>
        </p:spPr>
      </p:pic>
      <p:pic>
        <p:nvPicPr>
          <p:cNvPr id="8" name="Imagen 7"/>
          <p:cNvPicPr>
            <a:picLocks noChangeAspect="1"/>
          </p:cNvPicPr>
          <p:nvPr/>
        </p:nvPicPr>
        <p:blipFill>
          <a:blip r:embed="rId4"/>
          <a:stretch>
            <a:fillRect/>
          </a:stretch>
        </p:blipFill>
        <p:spPr>
          <a:xfrm>
            <a:off x="308757" y="1230461"/>
            <a:ext cx="3289466" cy="4267416"/>
          </a:xfrm>
          <a:prstGeom prst="rect">
            <a:avLst/>
          </a:prstGeom>
        </p:spPr>
      </p:pic>
      <p:sp>
        <p:nvSpPr>
          <p:cNvPr id="11" name="CuadroTexto 10"/>
          <p:cNvSpPr txBox="1"/>
          <p:nvPr/>
        </p:nvSpPr>
        <p:spPr>
          <a:xfrm>
            <a:off x="380010" y="5593278"/>
            <a:ext cx="2707574" cy="754053"/>
          </a:xfrm>
          <a:prstGeom prst="rect">
            <a:avLst/>
          </a:prstGeom>
          <a:noFill/>
        </p:spPr>
        <p:txBody>
          <a:bodyPr wrap="square" rtlCol="0">
            <a:spAutoFit/>
          </a:bodyPr>
          <a:lstStyle/>
          <a:p>
            <a:r>
              <a:rPr lang="es-ES" sz="2500" b="1" i="1" dirty="0" smtClean="0">
                <a:solidFill>
                  <a:srgbClr val="0099FF"/>
                </a:solidFill>
              </a:rPr>
              <a:t>Liquid: water </a:t>
            </a:r>
          </a:p>
          <a:p>
            <a:endParaRPr lang="es-ES" dirty="0"/>
          </a:p>
        </p:txBody>
      </p:sp>
      <p:sp>
        <p:nvSpPr>
          <p:cNvPr id="12" name="CuadroTexto 11"/>
          <p:cNvSpPr txBox="1"/>
          <p:nvPr/>
        </p:nvSpPr>
        <p:spPr>
          <a:xfrm>
            <a:off x="4059382" y="5508171"/>
            <a:ext cx="2707574" cy="754053"/>
          </a:xfrm>
          <a:prstGeom prst="rect">
            <a:avLst/>
          </a:prstGeom>
          <a:noFill/>
        </p:spPr>
        <p:txBody>
          <a:bodyPr wrap="square" rtlCol="0">
            <a:spAutoFit/>
          </a:bodyPr>
          <a:lstStyle/>
          <a:p>
            <a:r>
              <a:rPr lang="es-ES" sz="2500" b="1" i="1" dirty="0" smtClean="0">
                <a:solidFill>
                  <a:srgbClr val="0099FF"/>
                </a:solidFill>
              </a:rPr>
              <a:t>Solid: posits</a:t>
            </a:r>
          </a:p>
          <a:p>
            <a:endParaRPr lang="es-ES" dirty="0"/>
          </a:p>
        </p:txBody>
      </p:sp>
      <p:sp>
        <p:nvSpPr>
          <p:cNvPr id="13" name="CuadroTexto 12"/>
          <p:cNvSpPr txBox="1"/>
          <p:nvPr/>
        </p:nvSpPr>
        <p:spPr>
          <a:xfrm>
            <a:off x="8845137" y="5508172"/>
            <a:ext cx="2707574" cy="754053"/>
          </a:xfrm>
          <a:prstGeom prst="rect">
            <a:avLst/>
          </a:prstGeom>
          <a:noFill/>
        </p:spPr>
        <p:txBody>
          <a:bodyPr wrap="square" rtlCol="0">
            <a:spAutoFit/>
          </a:bodyPr>
          <a:lstStyle/>
          <a:p>
            <a:r>
              <a:rPr lang="es-ES" sz="2500" b="1" i="1" dirty="0" smtClean="0">
                <a:solidFill>
                  <a:srgbClr val="0099FF"/>
                </a:solidFill>
              </a:rPr>
              <a:t>Gas</a:t>
            </a:r>
          </a:p>
          <a:p>
            <a:endParaRPr lang="es-ES" dirty="0"/>
          </a:p>
        </p:txBody>
      </p:sp>
    </p:spTree>
    <p:extLst>
      <p:ext uri="{BB962C8B-B14F-4D97-AF65-F5344CB8AC3E}">
        <p14:creationId xmlns:p14="http://schemas.microsoft.com/office/powerpoint/2010/main" val="2178305049"/>
      </p:ext>
    </p:extLst>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843148" y="2246880"/>
            <a:ext cx="3185432" cy="3002199"/>
          </a:xfrm>
          <a:prstGeom prst="rect">
            <a:avLst/>
          </a:prstGeom>
        </p:spPr>
      </p:pic>
      <p:pic>
        <p:nvPicPr>
          <p:cNvPr id="3" name="Imagen 2"/>
          <p:cNvPicPr>
            <a:picLocks noChangeAspect="1"/>
          </p:cNvPicPr>
          <p:nvPr/>
        </p:nvPicPr>
        <p:blipFill>
          <a:blip r:embed="rId3"/>
          <a:stretch>
            <a:fillRect/>
          </a:stretch>
        </p:blipFill>
        <p:spPr>
          <a:xfrm>
            <a:off x="5605153" y="2119932"/>
            <a:ext cx="3224831" cy="3348656"/>
          </a:xfrm>
          <a:prstGeom prst="rect">
            <a:avLst/>
          </a:prstGeom>
        </p:spPr>
      </p:pic>
      <p:sp>
        <p:nvSpPr>
          <p:cNvPr id="4" name="CuadroTexto 3"/>
          <p:cNvSpPr txBox="1"/>
          <p:nvPr/>
        </p:nvSpPr>
        <p:spPr>
          <a:xfrm>
            <a:off x="783771" y="5557652"/>
            <a:ext cx="3396344" cy="754053"/>
          </a:xfrm>
          <a:prstGeom prst="rect">
            <a:avLst/>
          </a:prstGeom>
          <a:noFill/>
        </p:spPr>
        <p:txBody>
          <a:bodyPr wrap="square" rtlCol="0">
            <a:spAutoFit/>
          </a:bodyPr>
          <a:lstStyle/>
          <a:p>
            <a:r>
              <a:rPr lang="es-ES" sz="2500" b="1" i="1" dirty="0" smtClean="0">
                <a:solidFill>
                  <a:srgbClr val="0099FF"/>
                </a:solidFill>
              </a:rPr>
              <a:t>Reversible change: ice</a:t>
            </a:r>
          </a:p>
          <a:p>
            <a:endParaRPr lang="es-ES" dirty="0"/>
          </a:p>
        </p:txBody>
      </p:sp>
      <p:sp>
        <p:nvSpPr>
          <p:cNvPr id="5" name="CuadroTexto 4"/>
          <p:cNvSpPr txBox="1"/>
          <p:nvPr/>
        </p:nvSpPr>
        <p:spPr>
          <a:xfrm>
            <a:off x="5472544" y="5650676"/>
            <a:ext cx="5773388" cy="754053"/>
          </a:xfrm>
          <a:prstGeom prst="rect">
            <a:avLst/>
          </a:prstGeom>
          <a:noFill/>
        </p:spPr>
        <p:txBody>
          <a:bodyPr wrap="square" rtlCol="0">
            <a:spAutoFit/>
          </a:bodyPr>
          <a:lstStyle/>
          <a:p>
            <a:r>
              <a:rPr lang="es-ES" sz="2500" b="1" i="1" dirty="0" smtClean="0">
                <a:solidFill>
                  <a:srgbClr val="0099FF"/>
                </a:solidFill>
              </a:rPr>
              <a:t>Irreversible change: Cut papers </a:t>
            </a:r>
          </a:p>
          <a:p>
            <a:endParaRPr lang="es-ES" dirty="0"/>
          </a:p>
        </p:txBody>
      </p:sp>
      <p:sp>
        <p:nvSpPr>
          <p:cNvPr id="6" name="CuadroTexto 5"/>
          <p:cNvSpPr txBox="1"/>
          <p:nvPr/>
        </p:nvSpPr>
        <p:spPr>
          <a:xfrm>
            <a:off x="427511" y="296883"/>
            <a:ext cx="3538847" cy="769441"/>
          </a:xfrm>
          <a:prstGeom prst="rect">
            <a:avLst/>
          </a:prstGeom>
          <a:noFill/>
        </p:spPr>
        <p:txBody>
          <a:bodyPr wrap="square" rtlCol="0">
            <a:spAutoFit/>
          </a:bodyPr>
          <a:lstStyle/>
          <a:p>
            <a:r>
              <a:rPr lang="es-ES" sz="4400" dirty="0" smtClean="0">
                <a:solidFill>
                  <a:srgbClr val="FF0066"/>
                </a:solidFill>
                <a:latin typeface="Comic Sans MS" panose="030F0702030302020204" pitchFamily="66" charset="0"/>
              </a:rPr>
              <a:t>My photos 2</a:t>
            </a:r>
            <a:endParaRPr lang="es-ES" sz="4400" dirty="0">
              <a:solidFill>
                <a:srgbClr val="FF0066"/>
              </a:solidFill>
              <a:latin typeface="Comic Sans MS" panose="030F0702030302020204" pitchFamily="66" charset="0"/>
            </a:endParaRPr>
          </a:p>
        </p:txBody>
      </p:sp>
      <p:sp>
        <p:nvSpPr>
          <p:cNvPr id="7" name="CuadroTexto 6"/>
          <p:cNvSpPr txBox="1"/>
          <p:nvPr/>
        </p:nvSpPr>
        <p:spPr>
          <a:xfrm>
            <a:off x="10687791" y="154380"/>
            <a:ext cx="1187534" cy="369332"/>
          </a:xfrm>
          <a:prstGeom prst="rect">
            <a:avLst/>
          </a:prstGeom>
          <a:noFill/>
        </p:spPr>
        <p:txBody>
          <a:bodyPr wrap="square" rtlCol="0">
            <a:spAutoFit/>
          </a:bodyPr>
          <a:lstStyle/>
          <a:p>
            <a:r>
              <a:rPr lang="es-ES" dirty="0" smtClean="0"/>
              <a:t>21/4/2020</a:t>
            </a:r>
            <a:endParaRPr lang="es-ES" dirty="0"/>
          </a:p>
        </p:txBody>
      </p:sp>
    </p:spTree>
    <p:extLst>
      <p:ext uri="{BB962C8B-B14F-4D97-AF65-F5344CB8AC3E}">
        <p14:creationId xmlns:p14="http://schemas.microsoft.com/office/powerpoint/2010/main" val="3748354859"/>
      </p:ext>
    </p:extLst>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1143</Words>
  <Application>Microsoft Macintosh PowerPoint</Application>
  <PresentationFormat>Personalizado</PresentationFormat>
  <Paragraphs>125</Paragraphs>
  <Slides>11</Slides>
  <Notes>0</Notes>
  <HiddenSlides>0</HiddenSlides>
  <MMClips>0</MMClips>
  <ScaleCrop>false</ScaleCrop>
  <HeadingPairs>
    <vt:vector size="4" baseType="variant">
      <vt:variant>
        <vt:lpstr>Tema</vt:lpstr>
      </vt:variant>
      <vt:variant>
        <vt:i4>1</vt:i4>
      </vt:variant>
      <vt:variant>
        <vt:lpstr>Títulos de diapositiva</vt:lpstr>
      </vt:variant>
      <vt:variant>
        <vt:i4>11</vt:i4>
      </vt:variant>
    </vt:vector>
  </HeadingPairs>
  <TitlesOfParts>
    <vt:vector size="12" baseType="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Vodafone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Godino, Gema, Vodafone Spain</dc:creator>
  <cp:lastModifiedBy>nadia violeta lenis</cp:lastModifiedBy>
  <cp:revision>55</cp:revision>
  <dcterms:created xsi:type="dcterms:W3CDTF">2020-04-15T10:13:45Z</dcterms:created>
  <dcterms:modified xsi:type="dcterms:W3CDTF">2020-04-27T15:00:21Z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359f705-2ba0-454b-9cfc-6ce5bcaac040_Enabled">
    <vt:lpwstr>True</vt:lpwstr>
  </property>
  <property fmtid="{D5CDD505-2E9C-101B-9397-08002B2CF9AE}" pid="3" name="MSIP_Label_0359f705-2ba0-454b-9cfc-6ce5bcaac040_SiteId">
    <vt:lpwstr>68283f3b-8487-4c86-adb3-a5228f18b893</vt:lpwstr>
  </property>
  <property fmtid="{D5CDD505-2E9C-101B-9397-08002B2CF9AE}" pid="4" name="MSIP_Label_0359f705-2ba0-454b-9cfc-6ce5bcaac040_Owner">
    <vt:lpwstr>gema.godino@vodafone.com</vt:lpwstr>
  </property>
  <property fmtid="{D5CDD505-2E9C-101B-9397-08002B2CF9AE}" pid="5" name="MSIP_Label_0359f705-2ba0-454b-9cfc-6ce5bcaac040_SetDate">
    <vt:lpwstr>2020-04-15T10:59:12.8541257Z</vt:lpwstr>
  </property>
  <property fmtid="{D5CDD505-2E9C-101B-9397-08002B2CF9AE}" pid="6" name="MSIP_Label_0359f705-2ba0-454b-9cfc-6ce5bcaac040_Name">
    <vt:lpwstr>C2 General</vt:lpwstr>
  </property>
  <property fmtid="{D5CDD505-2E9C-101B-9397-08002B2CF9AE}" pid="7" name="MSIP_Label_0359f705-2ba0-454b-9cfc-6ce5bcaac040_Application">
    <vt:lpwstr>Microsoft Azure Information Protection</vt:lpwstr>
  </property>
  <property fmtid="{D5CDD505-2E9C-101B-9397-08002B2CF9AE}" pid="8" name="MSIP_Label_0359f705-2ba0-454b-9cfc-6ce5bcaac040_Extended_MSFT_Method">
    <vt:lpwstr>Automatic</vt:lpwstr>
  </property>
  <property fmtid="{D5CDD505-2E9C-101B-9397-08002B2CF9AE}" pid="9" name="Sensitivity">
    <vt:lpwstr>C2 General</vt:lpwstr>
  </property>
</Properties>
</file>