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990099"/>
    <a:srgbClr val="66FFFF"/>
    <a:srgbClr val="00CCFF"/>
    <a:srgbClr val="00FFCC"/>
    <a:srgbClr val="990000"/>
    <a:srgbClr val="461E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-51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DD45-9A8E-4E21-8EAA-6D923DDD1ED3}" type="datetimeFigureOut">
              <a:rPr lang="es-ES" smtClean="0"/>
              <a:t>27/4/20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012E-743C-4945-9B2A-D168B0B37B3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6730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DD45-9A8E-4E21-8EAA-6D923DDD1ED3}" type="datetimeFigureOut">
              <a:rPr lang="es-ES" smtClean="0"/>
              <a:t>27/4/20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012E-743C-4945-9B2A-D168B0B37B3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8159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DD45-9A8E-4E21-8EAA-6D923DDD1ED3}" type="datetimeFigureOut">
              <a:rPr lang="es-ES" smtClean="0"/>
              <a:t>27/4/20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012E-743C-4945-9B2A-D168B0B37B3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8536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DD45-9A8E-4E21-8EAA-6D923DDD1ED3}" type="datetimeFigureOut">
              <a:rPr lang="es-ES" smtClean="0"/>
              <a:t>27/4/20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012E-743C-4945-9B2A-D168B0B37B3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7716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DD45-9A8E-4E21-8EAA-6D923DDD1ED3}" type="datetimeFigureOut">
              <a:rPr lang="es-ES" smtClean="0"/>
              <a:t>27/4/20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012E-743C-4945-9B2A-D168B0B37B3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914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DD45-9A8E-4E21-8EAA-6D923DDD1ED3}" type="datetimeFigureOut">
              <a:rPr lang="es-ES" smtClean="0"/>
              <a:t>27/4/20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012E-743C-4945-9B2A-D168B0B37B3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3417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DD45-9A8E-4E21-8EAA-6D923DDD1ED3}" type="datetimeFigureOut">
              <a:rPr lang="es-ES" smtClean="0"/>
              <a:t>27/4/20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012E-743C-4945-9B2A-D168B0B37B3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751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DD45-9A8E-4E21-8EAA-6D923DDD1ED3}" type="datetimeFigureOut">
              <a:rPr lang="es-ES" smtClean="0"/>
              <a:t>27/4/20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012E-743C-4945-9B2A-D168B0B37B3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945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DD45-9A8E-4E21-8EAA-6D923DDD1ED3}" type="datetimeFigureOut">
              <a:rPr lang="es-ES" smtClean="0"/>
              <a:t>27/4/20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012E-743C-4945-9B2A-D168B0B37B3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6850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DD45-9A8E-4E21-8EAA-6D923DDD1ED3}" type="datetimeFigureOut">
              <a:rPr lang="es-ES" smtClean="0"/>
              <a:t>27/4/20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012E-743C-4945-9B2A-D168B0B37B3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2986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CDD45-9A8E-4E21-8EAA-6D923DDD1ED3}" type="datetimeFigureOut">
              <a:rPr lang="es-ES" smtClean="0"/>
              <a:t>27/4/20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012E-743C-4945-9B2A-D168B0B37B3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0822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CDD45-9A8E-4E21-8EAA-6D923DDD1ED3}" type="datetimeFigureOut">
              <a:rPr lang="es-ES" smtClean="0"/>
              <a:t>27/4/20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C012E-743C-4945-9B2A-D168B0B37B3C}" type="slidenum">
              <a:rPr lang="es-ES" smtClean="0"/>
              <a:t>‹Nr.›</a:t>
            </a:fld>
            <a:endParaRPr lang="es-ES"/>
          </a:p>
        </p:txBody>
      </p:sp>
      <p:sp>
        <p:nvSpPr>
          <p:cNvPr id="7" name="MSIPCMContentMarking" descr="{&quot;HashCode&quot;:-1699574231,&quot;Placement&quot;:&quot;Footer&quot;}"/>
          <p:cNvSpPr txBox="1"/>
          <p:nvPr userDrawn="1"/>
        </p:nvSpPr>
        <p:spPr>
          <a:xfrm>
            <a:off x="0" y="6646927"/>
            <a:ext cx="619703" cy="21107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ES" sz="700" smtClean="0">
                <a:solidFill>
                  <a:srgbClr val="000000"/>
                </a:solidFill>
                <a:latin typeface="Calibri" panose="020F0502020204030204" pitchFamily="34" charset="0"/>
              </a:rPr>
              <a:t>C2 General</a:t>
            </a:r>
            <a:endParaRPr lang="es-ES" sz="7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264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27117" y="1537999"/>
            <a:ext cx="9144000" cy="2387600"/>
          </a:xfrm>
        </p:spPr>
        <p:txBody>
          <a:bodyPr>
            <a:normAutofit/>
          </a:bodyPr>
          <a:lstStyle/>
          <a:p>
            <a:r>
              <a:rPr lang="es-ES" sz="9600" dirty="0" smtClean="0">
                <a:solidFill>
                  <a:srgbClr val="990000"/>
                </a:solidFill>
                <a:latin typeface="Algerian" panose="04020705040A02060702" pitchFamily="82" charset="0"/>
              </a:rPr>
              <a:t>ENGLISH</a:t>
            </a:r>
            <a:endParaRPr lang="es-ES" sz="9600" dirty="0">
              <a:solidFill>
                <a:srgbClr val="990000"/>
              </a:solidFill>
              <a:latin typeface="Algerian" panose="04020705040A02060702" pitchFamily="82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944100" y="228600"/>
            <a:ext cx="2114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14/4/2020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9155875" y="6246420"/>
            <a:ext cx="293320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b="1" i="1" dirty="0" smtClean="0"/>
              <a:t>Carmen Asenjo Godino 6º A</a:t>
            </a:r>
            <a:endParaRPr lang="es-ES" b="1" i="1" dirty="0"/>
          </a:p>
        </p:txBody>
      </p:sp>
    </p:spTree>
    <p:extLst>
      <p:ext uri="{BB962C8B-B14F-4D97-AF65-F5344CB8AC3E}">
        <p14:creationId xmlns:p14="http://schemas.microsoft.com/office/powerpoint/2010/main" val="39112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990099">
                  <a:tint val="66000"/>
                  <a:satMod val="160000"/>
                </a:srgbClr>
              </a:gs>
              <a:gs pos="50000">
                <a:srgbClr val="990099">
                  <a:tint val="44500"/>
                  <a:satMod val="160000"/>
                </a:srgbClr>
              </a:gs>
              <a:gs pos="100000">
                <a:srgbClr val="990099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76499" y="581892"/>
            <a:ext cx="9144000" cy="921142"/>
          </a:xfrm>
        </p:spPr>
        <p:txBody>
          <a:bodyPr/>
          <a:lstStyle/>
          <a:p>
            <a:r>
              <a:rPr lang="es-ES" i="1" dirty="0" smtClean="0">
                <a:latin typeface="Baskerville Old Face" panose="02020602080505020303" pitchFamily="18" charset="0"/>
              </a:rPr>
              <a:t>BUYING AND SELLING </a:t>
            </a:r>
            <a:endParaRPr lang="es-ES" i="1" dirty="0">
              <a:latin typeface="Baskerville Old Face" panose="02020602080505020303" pitchFamily="18" charset="0"/>
            </a:endParaRPr>
          </a:p>
        </p:txBody>
      </p:sp>
      <p:pic>
        <p:nvPicPr>
          <p:cNvPr id="2054" name="Picture 6" descr="Es posible que desaparezca el dinero en efectivo? | Dinero en metál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95" y="2877979"/>
            <a:ext cx="4346369" cy="289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ucha Transparente Con Monedas De Oro Al Revés Fotos, Retratos ...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7" t="11514" r="27406" b="9982"/>
          <a:stretch/>
        </p:blipFill>
        <p:spPr bwMode="auto">
          <a:xfrm>
            <a:off x="5029201" y="3172691"/>
            <a:ext cx="2992582" cy="256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urso ONLINE de Cajera/o de supermercado - Centro de Formación La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360" y="2880360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0876431" y="215384"/>
            <a:ext cx="1183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14/4/2020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946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719199" y="1328403"/>
            <a:ext cx="2857500" cy="529209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/>
          <p:cNvSpPr txBox="1"/>
          <p:nvPr/>
        </p:nvSpPr>
        <p:spPr>
          <a:xfrm>
            <a:off x="287086" y="0"/>
            <a:ext cx="90754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dirty="0" smtClean="0">
                <a:latin typeface="Comic Sans MS" panose="030F0702030302020204" pitchFamily="66" charset="0"/>
              </a:rPr>
              <a:t>Vocabulary </a:t>
            </a:r>
            <a:endParaRPr lang="es-ES" sz="8000" dirty="0">
              <a:latin typeface="Comic Sans MS" panose="030F0702030302020204" pitchFamily="66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0887861" y="123944"/>
            <a:ext cx="1183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14/4/2020</a:t>
            </a: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783969" y="1440642"/>
            <a:ext cx="9204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smtClean="0"/>
              <a:t>1. </a:t>
            </a:r>
            <a:r>
              <a:rPr lang="es-ES" sz="2800" dirty="0" smtClean="0">
                <a:latin typeface="Bahnschrift SemiBold" panose="020B0502040204020203" pitchFamily="34" charset="0"/>
              </a:rPr>
              <a:t>Purse</a:t>
            </a:r>
            <a:r>
              <a:rPr lang="es-ES" sz="2800" dirty="0" smtClean="0"/>
              <a:t> </a:t>
            </a:r>
          </a:p>
          <a:p>
            <a:r>
              <a:rPr lang="es-ES" sz="2800" dirty="0" smtClean="0"/>
              <a:t>2. </a:t>
            </a:r>
            <a:r>
              <a:rPr lang="es-ES" sz="2800" dirty="0" smtClean="0">
                <a:latin typeface="Bahnschrift SemiBold" panose="020B0502040204020203" pitchFamily="34" charset="0"/>
              </a:rPr>
              <a:t>Credit card </a:t>
            </a:r>
          </a:p>
          <a:p>
            <a:r>
              <a:rPr lang="es-ES" sz="2800" dirty="0" smtClean="0"/>
              <a:t>3. </a:t>
            </a:r>
            <a:r>
              <a:rPr lang="es-ES" sz="2800" dirty="0" smtClean="0">
                <a:latin typeface="Bahnschrift SemiBold" panose="020B0502040204020203" pitchFamily="34" charset="0"/>
              </a:rPr>
              <a:t>Coins</a:t>
            </a:r>
          </a:p>
          <a:p>
            <a:r>
              <a:rPr lang="es-ES" sz="2800" dirty="0" smtClean="0"/>
              <a:t>4. </a:t>
            </a:r>
            <a:r>
              <a:rPr lang="es-ES" sz="2800" b="1" dirty="0" smtClean="0"/>
              <a:t>Banknotes</a:t>
            </a:r>
          </a:p>
          <a:p>
            <a:r>
              <a:rPr lang="es-ES" sz="2800" dirty="0" smtClean="0"/>
              <a:t>5. </a:t>
            </a:r>
            <a:r>
              <a:rPr lang="es-ES" sz="2800" b="1" dirty="0" smtClean="0"/>
              <a:t>Price tag</a:t>
            </a:r>
          </a:p>
          <a:p>
            <a:r>
              <a:rPr lang="es-ES" sz="2800" dirty="0" smtClean="0"/>
              <a:t>6. </a:t>
            </a:r>
            <a:r>
              <a:rPr lang="es-ES" sz="2800" b="1" dirty="0" smtClean="0"/>
              <a:t>Receipt</a:t>
            </a:r>
          </a:p>
          <a:p>
            <a:r>
              <a:rPr lang="es-ES" sz="2800" dirty="0" smtClean="0"/>
              <a:t>7. </a:t>
            </a:r>
            <a:r>
              <a:rPr lang="es-ES" sz="2800" b="1" dirty="0" smtClean="0"/>
              <a:t>Costumer</a:t>
            </a:r>
          </a:p>
          <a:p>
            <a:r>
              <a:rPr lang="es-ES" sz="2800" dirty="0" smtClean="0"/>
              <a:t>8. </a:t>
            </a:r>
            <a:r>
              <a:rPr lang="es-ES" sz="2800" b="1" dirty="0" smtClean="0"/>
              <a:t>Cashier</a:t>
            </a:r>
          </a:p>
          <a:p>
            <a:r>
              <a:rPr lang="es-ES" sz="2800" dirty="0" smtClean="0"/>
              <a:t>9. </a:t>
            </a:r>
            <a:r>
              <a:rPr lang="es-ES" sz="2800" b="1" dirty="0" smtClean="0"/>
              <a:t>Till</a:t>
            </a:r>
          </a:p>
          <a:p>
            <a:r>
              <a:rPr lang="es-ES" sz="2800" dirty="0" smtClean="0"/>
              <a:t>10.  </a:t>
            </a:r>
            <a:r>
              <a:rPr lang="es-ES" sz="2800" b="1" dirty="0" smtClean="0"/>
              <a:t>Spend money</a:t>
            </a:r>
          </a:p>
          <a:p>
            <a:r>
              <a:rPr lang="es-ES" sz="2800" dirty="0" smtClean="0"/>
              <a:t>11. </a:t>
            </a:r>
            <a:r>
              <a:rPr lang="es-ES" sz="2800" b="1" dirty="0" smtClean="0"/>
              <a:t>Save money</a:t>
            </a:r>
          </a:p>
          <a:p>
            <a:r>
              <a:rPr lang="es-ES" sz="2800" dirty="0" smtClean="0"/>
              <a:t>12. </a:t>
            </a:r>
            <a:r>
              <a:rPr lang="es-ES" sz="2800" dirty="0" smtClean="0">
                <a:latin typeface="Bahnschrift SemiBold" panose="020B0502040204020203" pitchFamily="34" charset="0"/>
              </a:rPr>
              <a:t>Money box </a:t>
            </a:r>
          </a:p>
        </p:txBody>
      </p:sp>
    </p:spTree>
    <p:extLst>
      <p:ext uri="{BB962C8B-B14F-4D97-AF65-F5344CB8AC3E}">
        <p14:creationId xmlns:p14="http://schemas.microsoft.com/office/powerpoint/2010/main" val="198648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25631" y="332509"/>
            <a:ext cx="6139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1. 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Look at Kelvin´s photos. Answer the questions.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736270" y="831273"/>
            <a:ext cx="6032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1. 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What can we see in the photos?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163782" y="1223158"/>
            <a:ext cx="10628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Different forms for paying.</a:t>
            </a:r>
          </a:p>
          <a:p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807522" y="1579418"/>
            <a:ext cx="7018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2. 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Where do you and your family go shopping?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235033" y="1983180"/>
            <a:ext cx="6555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In a supermarket.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819396" y="2327565"/>
            <a:ext cx="1056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3. 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Do you or your family buy things online? Do you prefer shooping online or in a shop?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997528" y="2695699"/>
            <a:ext cx="9476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Somethings but not grocery – I prefer online 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74765" y="3065169"/>
            <a:ext cx="9904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2. 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Look and mach whith photos 1-12.  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330037" y="3313215"/>
            <a:ext cx="413261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1- Purse </a:t>
            </a:r>
          </a:p>
          <a:p>
            <a:r>
              <a:rPr lang="es-ES" dirty="0" smtClean="0"/>
              <a:t>2- Credit card </a:t>
            </a:r>
          </a:p>
          <a:p>
            <a:r>
              <a:rPr lang="es-ES" dirty="0" smtClean="0"/>
              <a:t>3- Coins</a:t>
            </a:r>
          </a:p>
          <a:p>
            <a:r>
              <a:rPr lang="es-ES" dirty="0" smtClean="0"/>
              <a:t>4- Banknotes</a:t>
            </a:r>
          </a:p>
          <a:p>
            <a:r>
              <a:rPr lang="es-ES" dirty="0" smtClean="0"/>
              <a:t>5- Price tag</a:t>
            </a:r>
          </a:p>
          <a:p>
            <a:r>
              <a:rPr lang="es-ES" dirty="0" smtClean="0"/>
              <a:t>6- Receipt</a:t>
            </a:r>
          </a:p>
          <a:p>
            <a:r>
              <a:rPr lang="es-ES" dirty="0" smtClean="0"/>
              <a:t>7- Costumer</a:t>
            </a:r>
          </a:p>
          <a:p>
            <a:r>
              <a:rPr lang="es-ES" dirty="0" smtClean="0"/>
              <a:t>8- Cashier</a:t>
            </a:r>
          </a:p>
          <a:p>
            <a:r>
              <a:rPr lang="es-ES" dirty="0" smtClean="0"/>
              <a:t>9- Till</a:t>
            </a:r>
          </a:p>
          <a:p>
            <a:r>
              <a:rPr lang="es-ES" dirty="0" smtClean="0"/>
              <a:t>10-  Spend money</a:t>
            </a:r>
          </a:p>
          <a:p>
            <a:r>
              <a:rPr lang="es-ES" dirty="0" smtClean="0"/>
              <a:t>11- Save money</a:t>
            </a:r>
          </a:p>
          <a:p>
            <a:r>
              <a:rPr lang="es-ES" dirty="0" smtClean="0"/>
              <a:t>12- Money box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0762131" y="101084"/>
            <a:ext cx="1183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14/4/2020</a:t>
            </a:r>
            <a:endParaRPr lang="es-ES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046" y="1207590"/>
            <a:ext cx="275283" cy="31405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210" y="2751382"/>
            <a:ext cx="275283" cy="314055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665" y="2001265"/>
            <a:ext cx="275283" cy="31405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002" y="3368899"/>
            <a:ext cx="275283" cy="31405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531" y="3616303"/>
            <a:ext cx="275283" cy="314055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287" y="3911206"/>
            <a:ext cx="275283" cy="314055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4947" y="4134858"/>
            <a:ext cx="275283" cy="31405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339" y="4441637"/>
            <a:ext cx="275283" cy="314055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610" y="5033424"/>
            <a:ext cx="199718" cy="227847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1503" y="4687061"/>
            <a:ext cx="275283" cy="314055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268" y="5290723"/>
            <a:ext cx="275283" cy="314055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061" y="5751882"/>
            <a:ext cx="275283" cy="314055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299" y="5571773"/>
            <a:ext cx="227035" cy="259012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6723" y="6412941"/>
            <a:ext cx="275283" cy="314055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373" y="6042827"/>
            <a:ext cx="275283" cy="31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14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0757203" y="0"/>
            <a:ext cx="1183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14/4/2020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651510" y="548640"/>
            <a:ext cx="11258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5. 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Read the rest of Kelvin´s message. Would you like to take part in sale like to take part in sale like this ? What would you sell? 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925830" y="1325880"/>
            <a:ext cx="11007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-Yes I would take part in sale like this because I would things that I don´t use and earn a lot of money.</a:t>
            </a:r>
            <a:endParaRPr lang="es-ES" dirty="0"/>
          </a:p>
          <a:p>
            <a:r>
              <a:rPr lang="es-ES" dirty="0" smtClean="0"/>
              <a:t>-I would sell things that I don´t use like clothes that </a:t>
            </a:r>
            <a:r>
              <a:rPr lang="en-US" dirty="0" smtClean="0"/>
              <a:t>I'm not worth it anymore are games that I don´t play.</a:t>
            </a:r>
            <a:endParaRPr lang="es-ES" dirty="0" smtClean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4759" y="1599423"/>
            <a:ext cx="287709" cy="32823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0625" y="1405826"/>
            <a:ext cx="275283" cy="31405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0120184" y="2100649"/>
            <a:ext cx="1977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15/4/2020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395416" y="2137719"/>
            <a:ext cx="4621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Pag 74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57200" y="2471352"/>
            <a:ext cx="7129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Lesson 2 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gramar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704335" y="3039762"/>
            <a:ext cx="7105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2. 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Read and say true or false. Correct the false sentences. 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902043" y="3385751"/>
            <a:ext cx="5263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1. </a:t>
            </a:r>
            <a:r>
              <a:rPr lang="es-ES" dirty="0" smtClean="0"/>
              <a:t>The prices at the sale are higher than in the shops.      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939114" y="41148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2. </a:t>
            </a:r>
            <a:r>
              <a:rPr lang="es-ES" dirty="0" smtClean="0"/>
              <a:t>They aren´t going to have the sale in the school hall because it´s too small. </a:t>
            </a:r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926757" y="4547286"/>
            <a:ext cx="499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3. </a:t>
            </a:r>
            <a:r>
              <a:rPr lang="es-ES" dirty="0" smtClean="0"/>
              <a:t>The teddies are for children younger than Kelvin. </a:t>
            </a:r>
            <a:endParaRPr lang="es-ES" dirty="0"/>
          </a:p>
        </p:txBody>
      </p:sp>
      <p:sp>
        <p:nvSpPr>
          <p:cNvPr id="15" name="CuadroTexto 14"/>
          <p:cNvSpPr txBox="1"/>
          <p:nvPr/>
        </p:nvSpPr>
        <p:spPr>
          <a:xfrm>
            <a:off x="926757" y="4930346"/>
            <a:ext cx="48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4. </a:t>
            </a:r>
            <a:r>
              <a:rPr lang="es-ES" dirty="0" smtClean="0"/>
              <a:t>Kelvin wants the sale to be as fair as posible. </a:t>
            </a:r>
            <a:endParaRPr lang="es-ES" dirty="0"/>
          </a:p>
        </p:txBody>
      </p:sp>
      <p:sp>
        <p:nvSpPr>
          <p:cNvPr id="16" name="CuadroTexto 15"/>
          <p:cNvSpPr txBox="1"/>
          <p:nvPr/>
        </p:nvSpPr>
        <p:spPr>
          <a:xfrm>
            <a:off x="6091881" y="3373396"/>
            <a:ext cx="2248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False</a:t>
            </a:r>
            <a:endParaRPr lang="es-ES" dirty="0"/>
          </a:p>
        </p:txBody>
      </p:sp>
      <p:sp>
        <p:nvSpPr>
          <p:cNvPr id="18" name="CuadroTexto 17"/>
          <p:cNvSpPr txBox="1"/>
          <p:nvPr/>
        </p:nvSpPr>
        <p:spPr>
          <a:xfrm>
            <a:off x="5931244" y="4547287"/>
            <a:ext cx="1890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True </a:t>
            </a:r>
            <a:endParaRPr lang="es-ES" dirty="0"/>
          </a:p>
        </p:txBody>
      </p:sp>
      <p:sp>
        <p:nvSpPr>
          <p:cNvPr id="19" name="CuadroTexto 18"/>
          <p:cNvSpPr txBox="1"/>
          <p:nvPr/>
        </p:nvSpPr>
        <p:spPr>
          <a:xfrm>
            <a:off x="5465806" y="4922110"/>
            <a:ext cx="1890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True </a:t>
            </a:r>
            <a:endParaRPr lang="es-ES" dirty="0"/>
          </a:p>
        </p:txBody>
      </p:sp>
      <p:cxnSp>
        <p:nvCxnSpPr>
          <p:cNvPr id="21" name="Conector recto 20"/>
          <p:cNvCxnSpPr/>
          <p:nvPr/>
        </p:nvCxnSpPr>
        <p:spPr>
          <a:xfrm>
            <a:off x="3558746" y="3694671"/>
            <a:ext cx="667265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uadroTexto 22"/>
          <p:cNvSpPr txBox="1"/>
          <p:nvPr/>
        </p:nvSpPr>
        <p:spPr>
          <a:xfrm>
            <a:off x="3472249" y="3632886"/>
            <a:ext cx="97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cheaper</a:t>
            </a:r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8336693" y="4147753"/>
            <a:ext cx="1890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True </a:t>
            </a:r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333" y="3356759"/>
            <a:ext cx="150358" cy="15035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2486" y="4233554"/>
            <a:ext cx="150358" cy="150358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314" y="4647211"/>
            <a:ext cx="150358" cy="150358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949" y="5025242"/>
            <a:ext cx="150358" cy="150358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231" y="3467599"/>
            <a:ext cx="150358" cy="15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16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27512" y="178129"/>
            <a:ext cx="9179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6. 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Look at the pictures and make sentences.  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021278" y="653143"/>
            <a:ext cx="6970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2. In this picture, the plant isn´t big enough</a:t>
            </a:r>
            <a:r>
              <a:rPr lang="es-ES" dirty="0"/>
              <a:t> </a:t>
            </a:r>
            <a:r>
              <a:rPr lang="es-ES" dirty="0" smtClean="0"/>
              <a:t>to this flower pot.</a:t>
            </a:r>
          </a:p>
          <a:p>
            <a:r>
              <a:rPr lang="es-ES" dirty="0" smtClean="0"/>
              <a:t>3. In this picture, the milk is too tall for the boy.</a:t>
            </a:r>
          </a:p>
          <a:p>
            <a:r>
              <a:rPr lang="es-ES" dirty="0" smtClean="0"/>
              <a:t>4. In this picture, the girl is older than the boy. 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10120184" y="81846"/>
            <a:ext cx="1977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15/4/2020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116" y="700652"/>
            <a:ext cx="288904" cy="28890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902" y="1287483"/>
            <a:ext cx="283956" cy="283956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7397336" y="726765"/>
            <a:ext cx="354616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</a:pPr>
            <a:r>
              <a:rPr lang="en-GB" sz="1500" dirty="0" smtClean="0">
                <a:solidFill>
                  <a:srgbClr val="FF0000"/>
                </a:solidFill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(The </a:t>
            </a:r>
            <a:r>
              <a:rPr lang="en-GB" sz="1500" dirty="0">
                <a:solidFill>
                  <a:srgbClr val="FF0000"/>
                </a:solidFill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bag isn’t big enough for the plant</a:t>
            </a:r>
            <a:r>
              <a:rPr lang="en-GB" sz="1500" dirty="0" smtClean="0">
                <a:solidFill>
                  <a:srgbClr val="FF0000"/>
                </a:solidFill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.)</a:t>
            </a:r>
            <a:endParaRPr lang="es-ES" sz="1500" dirty="0">
              <a:solidFill>
                <a:srgbClr val="FF0000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854755" y="976148"/>
            <a:ext cx="379142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</a:pPr>
            <a:r>
              <a:rPr lang="en-GB" sz="1500" dirty="0">
                <a:solidFill>
                  <a:srgbClr val="FF0000"/>
                </a:solidFill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The boy isn’t tall enough to reach the milk.</a:t>
            </a:r>
            <a:endParaRPr lang="es-ES" sz="1500" dirty="0">
              <a:solidFill>
                <a:srgbClr val="FF0000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911219" y="1201778"/>
            <a:ext cx="291297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</a:pPr>
            <a:r>
              <a:rPr lang="en-GB" sz="1500" dirty="0">
                <a:solidFill>
                  <a:srgbClr val="FF0000"/>
                </a:solidFill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(</a:t>
            </a:r>
            <a:r>
              <a:rPr lang="en-GB" sz="1500" dirty="0" smtClean="0">
                <a:solidFill>
                  <a:srgbClr val="FF0000"/>
                </a:solidFill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The </a:t>
            </a:r>
            <a:r>
              <a:rPr lang="en-GB" sz="1500" dirty="0">
                <a:solidFill>
                  <a:srgbClr val="FF0000"/>
                </a:solidFill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boy isn’t as old as the girl</a:t>
            </a:r>
            <a:r>
              <a:rPr lang="en-GB" sz="1500" dirty="0" smtClean="0">
                <a:solidFill>
                  <a:srgbClr val="FF0000"/>
                </a:solidFill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.)</a:t>
            </a:r>
            <a:endParaRPr lang="es-ES" sz="1500" dirty="0">
              <a:solidFill>
                <a:srgbClr val="FF0000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118" y="950027"/>
            <a:ext cx="255398" cy="30523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0494947" y="1511240"/>
            <a:ext cx="1286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20/4/2020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700645" y="1582492"/>
            <a:ext cx="1246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Pag 76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819398" y="1839695"/>
            <a:ext cx="4180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>
                <a:solidFill>
                  <a:schemeClr val="accent1">
                    <a:lumMod val="75000"/>
                  </a:schemeClr>
                </a:solidFill>
              </a:rPr>
              <a:t>Lesson 4 </a:t>
            </a:r>
            <a:r>
              <a:rPr lang="es-ES" b="1" i="1" dirty="0" smtClean="0">
                <a:solidFill>
                  <a:schemeClr val="accent1">
                    <a:lumMod val="75000"/>
                  </a:schemeClr>
                </a:solidFill>
              </a:rPr>
              <a:t>Grammar and Pronunciation</a:t>
            </a:r>
            <a:endParaRPr lang="es-ES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961901" y="2175556"/>
            <a:ext cx="9999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4. 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Read the article on page 75 and dialoge in Activity 1 again. Find more examples of the first conditional.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1187532" y="2402729"/>
            <a:ext cx="8942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 smtClean="0"/>
              <a:t>If something is from Fairtrade producers, it´ll have a FAIRTRADE Mark on it.</a:t>
            </a:r>
          </a:p>
          <a:p>
            <a:pPr marL="285750" indent="-285750">
              <a:buFontTx/>
              <a:buChar char="-"/>
            </a:pPr>
            <a:r>
              <a:rPr lang="es-ES" dirty="0" smtClean="0"/>
              <a:t>If we buy Fairtrade products, it´ll help the workers in poorer countries.</a:t>
            </a: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9298" y="2482752"/>
            <a:ext cx="184492" cy="210477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4390" y="2714454"/>
            <a:ext cx="275283" cy="31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09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90455" y="1172584"/>
            <a:ext cx="10026129" cy="4832092"/>
          </a:xfrm>
          <a:prstGeom prst="rect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0" scaled="1"/>
            <a:tileRect/>
          </a:gradFill>
          <a:ln w="57150">
            <a:solidFill>
              <a:srgbClr val="00CCFF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</a:rPr>
              <a:t>Grammar wall</a:t>
            </a:r>
          </a:p>
          <a:p>
            <a:r>
              <a:rPr lang="es-ES" sz="2800" b="1" i="1" dirty="0">
                <a:solidFill>
                  <a:srgbClr val="00FFCC"/>
                </a:solidFill>
              </a:rPr>
              <a:t> </a:t>
            </a:r>
            <a:r>
              <a:rPr lang="es-ES" sz="2800" b="1" i="1" dirty="0" smtClean="0">
                <a:solidFill>
                  <a:srgbClr val="990099"/>
                </a:solidFill>
              </a:rPr>
              <a:t>FIRST CONDITIONAL</a:t>
            </a:r>
          </a:p>
          <a:p>
            <a:r>
              <a:rPr lang="es-ES" sz="2800" dirty="0" smtClean="0">
                <a:solidFill>
                  <a:srgbClr val="FF0000"/>
                </a:solidFill>
              </a:rPr>
              <a:t>If </a:t>
            </a:r>
            <a:r>
              <a:rPr lang="es-ES" sz="2800" dirty="0" smtClean="0"/>
              <a:t>we </a:t>
            </a:r>
            <a:r>
              <a:rPr lang="es-ES" sz="2800" dirty="0" smtClean="0">
                <a:solidFill>
                  <a:srgbClr val="92D050"/>
                </a:solidFill>
              </a:rPr>
              <a:t>buy</a:t>
            </a:r>
            <a:r>
              <a:rPr lang="es-ES" sz="2800" dirty="0" smtClean="0"/>
              <a:t> Fairtrade products, it´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</a:rPr>
              <a:t>ll</a:t>
            </a:r>
            <a:r>
              <a:rPr lang="es-ES" sz="2800" dirty="0" smtClean="0"/>
              <a:t> </a:t>
            </a:r>
            <a:r>
              <a:rPr lang="es-ES" sz="2800" dirty="0" smtClean="0">
                <a:solidFill>
                  <a:srgbClr val="92D050"/>
                </a:solidFill>
              </a:rPr>
              <a:t>help</a:t>
            </a:r>
            <a:r>
              <a:rPr lang="es-ES" sz="2800" dirty="0" smtClean="0"/>
              <a:t> the workers in poor countries.</a:t>
            </a:r>
          </a:p>
          <a:p>
            <a:r>
              <a:rPr lang="es-ES" sz="2800" dirty="0" smtClean="0">
                <a:solidFill>
                  <a:srgbClr val="FF0000"/>
                </a:solidFill>
              </a:rPr>
              <a:t>If</a:t>
            </a:r>
            <a:r>
              <a:rPr lang="es-ES" sz="2800" dirty="0" smtClean="0"/>
              <a:t> I </a:t>
            </a:r>
            <a:r>
              <a:rPr lang="es-ES" sz="2800" dirty="0" smtClean="0">
                <a:solidFill>
                  <a:srgbClr val="92D050"/>
                </a:solidFill>
              </a:rPr>
              <a:t>finish</a:t>
            </a:r>
            <a:r>
              <a:rPr lang="es-ES" sz="2800" dirty="0" smtClean="0"/>
              <a:t> my homework early, I´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</a:rPr>
              <a:t>ll </a:t>
            </a:r>
            <a:r>
              <a:rPr lang="es-ES" sz="2800" dirty="0" smtClean="0">
                <a:solidFill>
                  <a:srgbClr val="92D050"/>
                </a:solidFill>
              </a:rPr>
              <a:t>play</a:t>
            </a:r>
            <a:r>
              <a:rPr lang="es-ES" sz="2800" dirty="0" smtClean="0"/>
              <a:t> games on the computer.</a:t>
            </a:r>
          </a:p>
          <a:p>
            <a:endParaRPr lang="es-ES" sz="2800" dirty="0" smtClean="0"/>
          </a:p>
          <a:p>
            <a:r>
              <a:rPr lang="es-ES" sz="2800" dirty="0" smtClean="0"/>
              <a:t>    One or both of the verbs can be in the negative:</a:t>
            </a:r>
          </a:p>
          <a:p>
            <a:endParaRPr lang="es-ES" sz="2800" dirty="0" smtClean="0"/>
          </a:p>
          <a:p>
            <a:r>
              <a:rPr lang="es-ES" sz="2800" dirty="0" smtClean="0">
                <a:solidFill>
                  <a:srgbClr val="FF0000"/>
                </a:solidFill>
              </a:rPr>
              <a:t>If</a:t>
            </a:r>
            <a:r>
              <a:rPr lang="es-ES" sz="2800" dirty="0" smtClean="0"/>
              <a:t> it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</a:rPr>
              <a:t> doesn´t </a:t>
            </a:r>
            <a:r>
              <a:rPr lang="es-ES" sz="2800" dirty="0" smtClean="0">
                <a:solidFill>
                  <a:srgbClr val="92D050"/>
                </a:solidFill>
              </a:rPr>
              <a:t>rain</a:t>
            </a:r>
            <a:r>
              <a:rPr lang="es-ES" sz="2800" dirty="0" smtClean="0"/>
              <a:t>, we´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</a:rPr>
              <a:t>ll</a:t>
            </a:r>
            <a:r>
              <a:rPr lang="es-ES" sz="2800" dirty="0" smtClean="0"/>
              <a:t> </a:t>
            </a:r>
            <a:r>
              <a:rPr lang="es-ES" sz="2800" dirty="0" smtClean="0">
                <a:solidFill>
                  <a:srgbClr val="92D050"/>
                </a:solidFill>
              </a:rPr>
              <a:t>play</a:t>
            </a:r>
            <a:r>
              <a:rPr lang="es-ES" sz="2800" dirty="0" smtClean="0"/>
              <a:t> tennis.</a:t>
            </a:r>
          </a:p>
          <a:p>
            <a:r>
              <a:rPr lang="es-ES" sz="2800" dirty="0" smtClean="0">
                <a:solidFill>
                  <a:srgbClr val="FF0000"/>
                </a:solidFill>
              </a:rPr>
              <a:t>If </a:t>
            </a:r>
            <a:r>
              <a:rPr lang="es-ES" sz="2800" dirty="0" smtClean="0"/>
              <a:t>you 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</a:rPr>
              <a:t>don´t </a:t>
            </a:r>
            <a:r>
              <a:rPr lang="es-ES" sz="2800" dirty="0" smtClean="0">
                <a:solidFill>
                  <a:srgbClr val="92D050"/>
                </a:solidFill>
              </a:rPr>
              <a:t>buy</a:t>
            </a:r>
            <a:r>
              <a:rPr lang="es-ES" sz="2800" dirty="0" smtClean="0"/>
              <a:t> a ticket, you 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</a:rPr>
              <a:t>won´t</a:t>
            </a:r>
            <a:r>
              <a:rPr lang="es-ES" sz="2800" dirty="0" smtClean="0"/>
              <a:t> </a:t>
            </a:r>
            <a:r>
              <a:rPr lang="es-ES" sz="2800" dirty="0" smtClean="0">
                <a:solidFill>
                  <a:srgbClr val="92D050"/>
                </a:solidFill>
              </a:rPr>
              <a:t>win</a:t>
            </a:r>
            <a:r>
              <a:rPr lang="es-ES" sz="2800" dirty="0" smtClean="0"/>
              <a:t> a prize.</a:t>
            </a:r>
          </a:p>
          <a:p>
            <a:endParaRPr lang="es-ES" sz="2800" dirty="0"/>
          </a:p>
          <a:p>
            <a:r>
              <a:rPr lang="es-ES" sz="2800" dirty="0" smtClean="0"/>
              <a:t>What </a:t>
            </a:r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</a:rPr>
              <a:t>will </a:t>
            </a:r>
            <a:r>
              <a:rPr lang="es-ES" sz="2800" dirty="0" smtClean="0"/>
              <a:t>you </a:t>
            </a:r>
            <a:r>
              <a:rPr lang="es-ES" sz="2800" dirty="0" smtClean="0">
                <a:solidFill>
                  <a:srgbClr val="92D050"/>
                </a:solidFill>
              </a:rPr>
              <a:t>do</a:t>
            </a:r>
            <a:r>
              <a:rPr lang="es-ES" sz="2800" dirty="0" smtClean="0"/>
              <a:t> </a:t>
            </a:r>
            <a:r>
              <a:rPr lang="es-ES" sz="2800" dirty="0" smtClean="0">
                <a:solidFill>
                  <a:srgbClr val="FF0000"/>
                </a:solidFill>
              </a:rPr>
              <a:t>if</a:t>
            </a:r>
            <a:r>
              <a:rPr lang="es-ES" sz="2800" dirty="0" smtClean="0"/>
              <a:t> you </a:t>
            </a:r>
            <a:r>
              <a:rPr lang="es-ES" sz="2800" dirty="0" smtClean="0">
                <a:solidFill>
                  <a:srgbClr val="92D050"/>
                </a:solidFill>
              </a:rPr>
              <a:t>miss</a:t>
            </a:r>
            <a:r>
              <a:rPr lang="es-ES" sz="2800" dirty="0" smtClean="0"/>
              <a:t> the bus this afternoon</a:t>
            </a:r>
            <a:endParaRPr lang="es-ES" sz="2800" dirty="0"/>
          </a:p>
        </p:txBody>
      </p:sp>
      <p:sp>
        <p:nvSpPr>
          <p:cNvPr id="3" name="CuadroTexto 2"/>
          <p:cNvSpPr txBox="1"/>
          <p:nvPr/>
        </p:nvSpPr>
        <p:spPr>
          <a:xfrm>
            <a:off x="10602523" y="231080"/>
            <a:ext cx="1286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20/4/2020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771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553" y="0"/>
            <a:ext cx="8688541" cy="669906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0531736" y="376518"/>
            <a:ext cx="143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21/4/2020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619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925" y="85725"/>
            <a:ext cx="8820150" cy="668655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0531736" y="376518"/>
            <a:ext cx="143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21/4/2020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004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523" y="-60768"/>
            <a:ext cx="9084652" cy="6837806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0531736" y="376518"/>
            <a:ext cx="143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21/4/2020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552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9897035" y="311972"/>
            <a:ext cx="1570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22/4/2020</a:t>
            </a: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591671" y="398033"/>
            <a:ext cx="760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Pag 78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59397" y="806823"/>
            <a:ext cx="5798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1. 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Read and discuss.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25158" y="1215614"/>
            <a:ext cx="6443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·Where have you seen adverts for these things?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172584" y="1484556"/>
            <a:ext cx="9240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 have seen these adverts in television, in the radio and in a poster.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011218" y="1893346"/>
            <a:ext cx="848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·What do adverts try to do?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323191" y="2237591"/>
            <a:ext cx="7863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They try to do that you buy the thing that they are selling.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29554" y="2624866"/>
            <a:ext cx="5586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·When have adverts persuaded you to do something?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538343" y="2947595"/>
            <a:ext cx="9864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When I want something for christmas.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806823" y="3324113"/>
            <a:ext cx="10671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2. 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Look at the photos. Which would you most like to try? Read and see if you still feel the same way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355464" y="3679115"/>
            <a:ext cx="9187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The most thing that I like to try is Swoop Stunt Kities.</a:t>
            </a:r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903642" y="4034117"/>
            <a:ext cx="11288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3. 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What do you think?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 rot="10800000" flipH="1" flipV="1">
            <a:off x="1204856" y="4371197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Did you change your mind after reading these text?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1527586" y="4668819"/>
            <a:ext cx="7691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Yes, I change my mind after reading these text.</a:t>
            </a:r>
            <a:endParaRPr lang="es-ES" dirty="0"/>
          </a:p>
        </p:txBody>
      </p:sp>
      <p:sp>
        <p:nvSpPr>
          <p:cNvPr id="17" name="CuadroTexto 16"/>
          <p:cNvSpPr txBox="1"/>
          <p:nvPr/>
        </p:nvSpPr>
        <p:spPr>
          <a:xfrm>
            <a:off x="1258644" y="4970033"/>
            <a:ext cx="5830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Which phrases in the adverts will help sell the items most? 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581374" y="5260489"/>
            <a:ext cx="9638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-You will have fun for years!  -But be quick-at this price they´ll sell quick!</a:t>
            </a:r>
          </a:p>
          <a:p>
            <a:r>
              <a:rPr lang="es-ES" sz="1400" dirty="0" smtClean="0"/>
              <a:t>-If you buy two, you´ll get a 10% discount!</a:t>
            </a:r>
            <a:endParaRPr lang="es-ES" sz="1400" dirty="0"/>
          </a:p>
        </p:txBody>
      </p:sp>
      <p:sp>
        <p:nvSpPr>
          <p:cNvPr id="19" name="CuadroTexto 18"/>
          <p:cNvSpPr txBox="1"/>
          <p:nvPr/>
        </p:nvSpPr>
        <p:spPr>
          <a:xfrm>
            <a:off x="1161824" y="5712310"/>
            <a:ext cx="10768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Do you think everyhing in the adverts is true?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1566384" y="6089181"/>
            <a:ext cx="7379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No, because somethings are only to sell.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7555" y="1452374"/>
            <a:ext cx="283956" cy="283956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555" y="2234362"/>
            <a:ext cx="283956" cy="283956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047" y="3016348"/>
            <a:ext cx="283956" cy="283956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293" y="3685901"/>
            <a:ext cx="283956" cy="283956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115987" y="4706163"/>
            <a:ext cx="2068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Yes, I did</a:t>
            </a:r>
            <a:endParaRPr lang="es-ES" dirty="0">
              <a:solidFill>
                <a:srgbClr val="FF0000"/>
              </a:solidFill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965" y="5259879"/>
            <a:ext cx="283956" cy="283956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52" y="6159286"/>
            <a:ext cx="283956" cy="28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8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9820894" y="201881"/>
            <a:ext cx="22325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00" dirty="0" smtClean="0"/>
              <a:t>23/4/2020</a:t>
            </a:r>
            <a:endParaRPr lang="es-ES" sz="21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016" y="14056"/>
            <a:ext cx="4511262" cy="684394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227615" y="427512"/>
            <a:ext cx="10569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chemeClr val="accent1">
                    <a:lumMod val="75000"/>
                  </a:schemeClr>
                </a:solidFill>
              </a:rPr>
              <a:t>winter</a:t>
            </a:r>
            <a:endParaRPr lang="es-E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190010" y="4368139"/>
            <a:ext cx="10569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chemeClr val="accent1">
                    <a:lumMod val="75000"/>
                  </a:schemeClr>
                </a:solidFill>
              </a:rPr>
              <a:t>winter</a:t>
            </a:r>
            <a:endParaRPr lang="es-E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259283" y="6468083"/>
            <a:ext cx="10569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chemeClr val="accent1">
                    <a:lumMod val="75000"/>
                  </a:schemeClr>
                </a:solidFill>
              </a:rPr>
              <a:t>winter</a:t>
            </a:r>
            <a:endParaRPr lang="es-E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549808" y="766416"/>
            <a:ext cx="9500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>
                <a:solidFill>
                  <a:schemeClr val="accent1">
                    <a:lumMod val="75000"/>
                  </a:schemeClr>
                </a:solidFill>
              </a:rPr>
              <a:t>forever</a:t>
            </a:r>
            <a:endParaRPr lang="es-ES" sz="1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165041" y="1014883"/>
            <a:ext cx="58782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>
                <a:solidFill>
                  <a:schemeClr val="accent1">
                    <a:lumMod val="75000"/>
                  </a:schemeClr>
                </a:solidFill>
              </a:rPr>
              <a:t>sun</a:t>
            </a:r>
            <a:endParaRPr lang="es-ES" sz="1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180114" y="1426866"/>
            <a:ext cx="65816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>
                <a:solidFill>
                  <a:schemeClr val="accent1">
                    <a:lumMod val="75000"/>
                  </a:schemeClr>
                </a:solidFill>
              </a:rPr>
              <a:t>sea</a:t>
            </a:r>
            <a:endParaRPr lang="es-ES" sz="1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220308" y="2155371"/>
            <a:ext cx="96966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>
                <a:solidFill>
                  <a:schemeClr val="accent1">
                    <a:lumMod val="75000"/>
                  </a:schemeClr>
                </a:solidFill>
              </a:rPr>
              <a:t>singing</a:t>
            </a:r>
            <a:endParaRPr lang="es-ES" sz="1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4587072" y="2808515"/>
            <a:ext cx="7033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>
                <a:solidFill>
                  <a:schemeClr val="accent1">
                    <a:lumMod val="75000"/>
                  </a:schemeClr>
                </a:solidFill>
              </a:rPr>
              <a:t>follow</a:t>
            </a:r>
            <a:endParaRPr lang="es-ES" sz="1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3853543" y="3125038"/>
            <a:ext cx="7134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>
                <a:solidFill>
                  <a:schemeClr val="accent1">
                    <a:lumMod val="75000"/>
                  </a:schemeClr>
                </a:solidFill>
              </a:rPr>
              <a:t>fingers</a:t>
            </a:r>
            <a:endParaRPr lang="es-ES" sz="1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255477" y="3537021"/>
            <a:ext cx="7686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>
                <a:solidFill>
                  <a:schemeClr val="accent1">
                    <a:lumMod val="75000"/>
                  </a:schemeClr>
                </a:solidFill>
              </a:rPr>
              <a:t>mind</a:t>
            </a:r>
            <a:endParaRPr lang="es-ES" sz="1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3305908" y="6034034"/>
            <a:ext cx="66319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>
                <a:solidFill>
                  <a:schemeClr val="accent1">
                    <a:lumMod val="75000"/>
                  </a:schemeClr>
                </a:solidFill>
              </a:rPr>
              <a:t>tiny</a:t>
            </a:r>
            <a:endParaRPr lang="es-ES" sz="1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3753060" y="4783015"/>
            <a:ext cx="17785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>
                <a:solidFill>
                  <a:schemeClr val="accent1">
                    <a:lumMod val="75000"/>
                  </a:schemeClr>
                </a:solidFill>
              </a:rPr>
              <a:t>Aphrodite</a:t>
            </a:r>
            <a:endParaRPr lang="es-ES" sz="1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4196862" y="5628754"/>
            <a:ext cx="96966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>
                <a:solidFill>
                  <a:schemeClr val="accent1">
                    <a:lumMod val="75000"/>
                  </a:schemeClr>
                </a:solidFill>
              </a:rPr>
              <a:t>singing</a:t>
            </a:r>
            <a:endParaRPr lang="es-ES" sz="1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3285811" y="3969099"/>
            <a:ext cx="66319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>
                <a:solidFill>
                  <a:schemeClr val="accent1">
                    <a:lumMod val="75000"/>
                  </a:schemeClr>
                </a:solidFill>
              </a:rPr>
              <a:t>tiny</a:t>
            </a:r>
            <a:endParaRPr lang="es-ES" sz="1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712677" y="1554481"/>
            <a:ext cx="13856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rgbClr val="FF0000"/>
                </a:solidFill>
              </a:rPr>
              <a:t>mermainds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4466492" y="4923692"/>
            <a:ext cx="4783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rgbClr val="FF0000"/>
                </a:solidFill>
              </a:rPr>
              <a:t>shell</a:t>
            </a:r>
            <a:endParaRPr lang="es-ES" sz="1200" dirty="0">
              <a:solidFill>
                <a:srgbClr val="FF0000"/>
              </a:solidFill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0851" y="665990"/>
            <a:ext cx="283956" cy="283956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9283" y="964694"/>
            <a:ext cx="283956" cy="283956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9539" y="5890262"/>
            <a:ext cx="283956" cy="283956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387" y="5567174"/>
            <a:ext cx="283956" cy="283956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7843" y="4658870"/>
            <a:ext cx="283956" cy="283956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7987" y="4335782"/>
            <a:ext cx="283956" cy="283956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803" y="3756662"/>
            <a:ext cx="283956" cy="283956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603" y="3488438"/>
            <a:ext cx="283956" cy="283956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67" y="1354838"/>
            <a:ext cx="283956" cy="283956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2099" y="3061718"/>
            <a:ext cx="283956" cy="283956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787" y="2738630"/>
            <a:ext cx="283956" cy="283956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4563" y="2013206"/>
            <a:ext cx="283956" cy="283956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219" y="318518"/>
            <a:ext cx="283956" cy="283956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2099" y="6390134"/>
            <a:ext cx="283956" cy="28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1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9820894" y="201881"/>
            <a:ext cx="22325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00" dirty="0" smtClean="0"/>
              <a:t>23/4/2020</a:t>
            </a:r>
            <a:endParaRPr lang="es-ES" sz="2100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209862"/>
            <a:ext cx="824459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100" i="1" dirty="0" smtClean="0">
                <a:solidFill>
                  <a:srgbClr val="FF0066"/>
                </a:solidFill>
              </a:rPr>
              <a:t>Gods / Goddess miths</a:t>
            </a:r>
            <a:endParaRPr lang="es-ES" sz="4100" i="1" dirty="0">
              <a:solidFill>
                <a:srgbClr val="FF0066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29783" y="1199212"/>
            <a:ext cx="10223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i="1" dirty="0" smtClean="0">
                <a:solidFill>
                  <a:schemeClr val="accent1">
                    <a:lumMod val="75000"/>
                  </a:schemeClr>
                </a:solidFill>
              </a:rPr>
              <a:t>I´ve read:</a:t>
            </a:r>
          </a:p>
          <a:p>
            <a:r>
              <a:rPr lang="es-ES" sz="3600" i="1" dirty="0" smtClean="0">
                <a:solidFill>
                  <a:schemeClr val="accent1">
                    <a:lumMod val="75000"/>
                  </a:schemeClr>
                </a:solidFill>
              </a:rPr>
              <a:t>- Atena    - Hera   - Aphrodite   - Hades   - Zeus</a:t>
            </a:r>
            <a:endParaRPr lang="es-ES" sz="36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0" y="3072984"/>
            <a:ext cx="121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600" i="1" dirty="0" smtClean="0">
                <a:solidFill>
                  <a:schemeClr val="accent1">
                    <a:lumMod val="75000"/>
                  </a:schemeClr>
                </a:solidFill>
              </a:rPr>
              <a:t>My favourite is Atenea, because usually the Gods that fight are boys and Atenea was Known as the Goddess of the war, the civilization, wisdom and strategy and she was a girl. Also beacause she was strong and very inteligent.</a:t>
            </a:r>
            <a:endParaRPr lang="es-ES" sz="36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29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957</Words>
  <Application>Microsoft Macintosh PowerPoint</Application>
  <PresentationFormat>Personalizado</PresentationFormat>
  <Paragraphs>128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ENGLISH</vt:lpstr>
      <vt:lpstr>BUYING AND SELLING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Vodafone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Godino, Gema, Vodafone Spain</dc:creator>
  <cp:lastModifiedBy>nadia violeta lenis</cp:lastModifiedBy>
  <cp:revision>45</cp:revision>
  <dcterms:created xsi:type="dcterms:W3CDTF">2020-04-14T17:22:00Z</dcterms:created>
  <dcterms:modified xsi:type="dcterms:W3CDTF">2020-04-27T14:59:42Z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359f705-2ba0-454b-9cfc-6ce5bcaac040_Enabled">
    <vt:lpwstr>True</vt:lpwstr>
  </property>
  <property fmtid="{D5CDD505-2E9C-101B-9397-08002B2CF9AE}" pid="3" name="MSIP_Label_0359f705-2ba0-454b-9cfc-6ce5bcaac040_SiteId">
    <vt:lpwstr>68283f3b-8487-4c86-adb3-a5228f18b893</vt:lpwstr>
  </property>
  <property fmtid="{D5CDD505-2E9C-101B-9397-08002B2CF9AE}" pid="4" name="MSIP_Label_0359f705-2ba0-454b-9cfc-6ce5bcaac040_Owner">
    <vt:lpwstr>gema.godino@vodafone.com</vt:lpwstr>
  </property>
  <property fmtid="{D5CDD505-2E9C-101B-9397-08002B2CF9AE}" pid="5" name="MSIP_Label_0359f705-2ba0-454b-9cfc-6ce5bcaac040_SetDate">
    <vt:lpwstr>2020-04-14T18:34:26.3738556Z</vt:lpwstr>
  </property>
  <property fmtid="{D5CDD505-2E9C-101B-9397-08002B2CF9AE}" pid="6" name="MSIP_Label_0359f705-2ba0-454b-9cfc-6ce5bcaac040_Name">
    <vt:lpwstr>C2 General</vt:lpwstr>
  </property>
  <property fmtid="{D5CDD505-2E9C-101B-9397-08002B2CF9AE}" pid="7" name="MSIP_Label_0359f705-2ba0-454b-9cfc-6ce5bcaac040_Application">
    <vt:lpwstr>Microsoft Azure Information Protection</vt:lpwstr>
  </property>
  <property fmtid="{D5CDD505-2E9C-101B-9397-08002B2CF9AE}" pid="8" name="MSIP_Label_0359f705-2ba0-454b-9cfc-6ce5bcaac040_Extended_MSFT_Method">
    <vt:lpwstr>Automatic</vt:lpwstr>
  </property>
  <property fmtid="{D5CDD505-2E9C-101B-9397-08002B2CF9AE}" pid="9" name="Sensitivity">
    <vt:lpwstr>C2 General</vt:lpwstr>
  </property>
</Properties>
</file>