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1850"/>
    <a:srgbClr val="DFCD95"/>
    <a:srgbClr val="792D83"/>
    <a:srgbClr val="30267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-632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9F4F303-7966-47C2-AE94-CA2FA41027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821E7007-EC51-4350-AF84-732692BACD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49A97FA-6C17-464A-82EA-003F22D33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17CC-9878-417A-9A23-B217487A857C}" type="datetimeFigureOut">
              <a:rPr lang="en-GB" smtClean="0"/>
              <a:t>24/4/20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BBED292-3F0E-4429-AE32-BAB43AA20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0F002C1-F855-4A35-9DD3-89367176A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9FA1-E5D3-49A8-BFAB-CCDEC82CBD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7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4F557A-612B-405F-9CAA-172E07F3B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591E0E6-D17D-40D8-B67A-B7EF40EC3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8F2C1E0-E36F-49F0-BD26-A61A17444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17CC-9878-417A-9A23-B217487A857C}" type="datetimeFigureOut">
              <a:rPr lang="en-GB" smtClean="0"/>
              <a:t>24/4/20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0393BBB-E897-4CF0-AA4D-8B665B54C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447A78C-AFCF-47F2-BC13-4DF47FD33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9FA1-E5D3-49A8-BFAB-CCDEC82CBD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208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5B9C7E9-0EC0-4D92-906A-03C9DADDE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BE431ACD-2705-4D9D-8C70-CB710EA52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C48B4DD-68CD-4BAE-BD19-D1D4AFC22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17CC-9878-417A-9A23-B217487A857C}" type="datetimeFigureOut">
              <a:rPr lang="en-GB" smtClean="0"/>
              <a:t>24/4/20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0AC4012-2C1A-43A0-B930-09F2E0186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603D975-3673-419C-987D-6FD21B381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9FA1-E5D3-49A8-BFAB-CCDEC82CBD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500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F13EBF5-D214-436D-8AC6-B59086D92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AF7A2C1-29C0-4543-BF2C-7F075172EF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53D1B47C-0153-4C02-9F0D-14C0600B56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A2F99F2F-4CA8-44F3-A4CC-0BA1BEDA5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17CC-9878-417A-9A23-B217487A857C}" type="datetimeFigureOut">
              <a:rPr lang="en-GB" smtClean="0"/>
              <a:t>24/4/20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273880A4-9FFE-4C71-BFF5-F20E8C72E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F91C5AE-7150-47BF-B113-59227DE07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9FA1-E5D3-49A8-BFAB-CCDEC82CBD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750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E5367B9-CDC6-434F-BD93-72BF52CE4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C0B7388C-4492-4D1B-813B-2A2D666CF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B7CE857F-95B9-408B-84DC-86D7FE0860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1BBE2774-AFB3-4889-9CFF-DCF0259B3F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FE8D9EB9-6E83-4004-9FDF-5F618B4AE2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FB5174E9-2B32-464E-982D-D6FF7D9D7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17CC-9878-417A-9A23-B217487A857C}" type="datetimeFigureOut">
              <a:rPr lang="en-GB" smtClean="0"/>
              <a:t>24/4/20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C7EE0B0A-4996-42AC-AE04-B267C77E9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8633B7A3-0715-4148-B6B8-27E2096EF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9FA1-E5D3-49A8-BFAB-CCDEC82CBD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40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EA75753-CE68-4CBC-85AA-60FD0CBE2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C2B84357-9A63-4209-BBD0-D90BCCAD9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17CC-9878-417A-9A23-B217487A857C}" type="datetimeFigureOut">
              <a:rPr lang="en-GB" smtClean="0"/>
              <a:t>24/4/20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37C3FB7E-EBD5-41C2-B1FE-7E0549531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73AB1D1A-8AF2-4DF4-8D1E-7AB9FBAE8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9FA1-E5D3-49A8-BFAB-CCDEC82CBD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393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87D544EF-86CA-44EE-8D99-A15E0C7FB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17CC-9878-417A-9A23-B217487A857C}" type="datetimeFigureOut">
              <a:rPr lang="en-GB" smtClean="0"/>
              <a:t>24/4/20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E452403E-B2BB-405D-B900-AB2056142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4EF89AB9-9478-480A-812F-FE32DD1C2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9FA1-E5D3-49A8-BFAB-CCDEC82CBD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0956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CEE3EC4-A4E9-4208-8BFB-4224B3F11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8F35660-84B6-427D-9AEA-6AA77B06A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DC7B6DE6-C3B3-46DA-A08D-0B11A5223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D2277977-8181-4B40-8A29-FE5F39A80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17CC-9878-417A-9A23-B217487A857C}" type="datetimeFigureOut">
              <a:rPr lang="en-GB" smtClean="0"/>
              <a:t>24/4/20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B2799995-42CE-4D6D-ADAF-560BEA601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96DD628-DB34-451F-AEDF-1881EFE28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9FA1-E5D3-49A8-BFAB-CCDEC82CBD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662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9117FB0-22A2-49A3-90C5-B2814B053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DFE35A23-ED15-4B8A-BE0B-76BF425806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89DD3B40-FB71-439B-B898-E402869BA1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89F7B107-F712-4DD5-A255-0047244E1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17CC-9878-417A-9A23-B217487A857C}" type="datetimeFigureOut">
              <a:rPr lang="en-GB" smtClean="0"/>
              <a:t>24/4/20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2D67D57-3A39-4949-BA47-BEBAE3666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F697EFBB-A3A9-4857-ABF1-7740DFD80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9FA1-E5D3-49A8-BFAB-CCDEC82CBD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219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40066E4-9254-4B58-961D-792925236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85A8DA1E-555D-4618-9354-846C60336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3F6577B-94AB-417A-906F-798BB0A7E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17CC-9878-417A-9A23-B217487A857C}" type="datetimeFigureOut">
              <a:rPr lang="en-GB" smtClean="0"/>
              <a:t>24/4/20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0B3031E-CE3B-4A27-82C0-D696793FC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17A3EA9-217E-401F-BBA3-A8BB82EFB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9FA1-E5D3-49A8-BFAB-CCDEC82CBD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488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96F572A5-AE7D-4807-A4BF-DFB1ABCDDB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995CDAFD-49F7-46BB-B2AA-C3FCFDBE52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7BD301B-E762-4E99-AD5D-D06A54D19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17CC-9878-417A-9A23-B217487A857C}" type="datetimeFigureOut">
              <a:rPr lang="en-GB" smtClean="0"/>
              <a:t>24/4/20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4DC4769-D985-4BE8-BA46-FF790C94E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25C5279-17BC-4C7C-BD06-9B4EC4A91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9FA1-E5D3-49A8-BFAB-CCDEC82CBD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349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E2D98A0D-0D30-49D9-960A-657FC32BE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6A0EC64-2F71-41F5-8D79-39A409651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5DF1B74-4C6A-4095-8742-3CE68346AF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617CC-9878-417A-9A23-B217487A857C}" type="datetimeFigureOut">
              <a:rPr lang="en-GB" smtClean="0"/>
              <a:t>24/4/20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D8F6E50-52A7-42AF-A6A6-DB25F10CDC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349B994-5A54-41EF-8AFB-67A2860F42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D9FA1-E5D3-49A8-BFAB-CCDEC82CBD2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883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magen que contiene agua&#10;&#10;Descripción generada automáticamente">
            <a:extLst>
              <a:ext uri="{FF2B5EF4-FFF2-40B4-BE49-F238E27FC236}">
                <a16:creationId xmlns:a16="http://schemas.microsoft.com/office/drawing/2014/main" xmlns="" id="{4AD282F7-F7E3-4D53-95CF-5EA35C1AA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80976"/>
            <a:ext cx="12192000" cy="7650076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CFA41FB3-4BC7-4FB3-AB97-FDF6AC48A7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89310"/>
            <a:ext cx="9144000" cy="2387600"/>
          </a:xfrm>
        </p:spPr>
        <p:txBody>
          <a:bodyPr/>
          <a:lstStyle/>
          <a:p>
            <a:r>
              <a:rPr lang="es-ES" b="1" dirty="0">
                <a:solidFill>
                  <a:srgbClr val="000000"/>
                </a:solidFill>
                <a:latin typeface="Bodoni MT Black" panose="02070A03080606020203" pitchFamily="18" charset="0"/>
              </a:rPr>
              <a:t>SOCIAL SCIENCE</a:t>
            </a:r>
            <a:endParaRPr lang="en-GB" b="1" dirty="0">
              <a:solidFill>
                <a:srgbClr val="000000"/>
              </a:solidFill>
              <a:latin typeface="Bodoni MT Black" panose="02070A03080606020203" pitchFamily="18" charset="0"/>
            </a:endParaRPr>
          </a:p>
        </p:txBody>
      </p:sp>
      <p:sp>
        <p:nvSpPr>
          <p:cNvPr id="2" name="Subtítulo 1">
            <a:extLst>
              <a:ext uri="{FF2B5EF4-FFF2-40B4-BE49-F238E27FC236}">
                <a16:creationId xmlns:a16="http://schemas.microsoft.com/office/drawing/2014/main" xmlns="" id="{DE09A359-A164-4374-95D3-B8541DCBFC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206752" y="124892"/>
            <a:ext cx="9144000" cy="1655762"/>
          </a:xfrm>
        </p:spPr>
        <p:txBody>
          <a:bodyPr/>
          <a:lstStyle/>
          <a:p>
            <a:r>
              <a:rPr lang="es-ES" dirty="0" err="1"/>
              <a:t>By</a:t>
            </a:r>
            <a:r>
              <a:rPr lang="es-ES" dirty="0"/>
              <a:t>: Ainhoa Suárez-Llanos Barquilla</a:t>
            </a:r>
            <a:endParaRPr lang="en-GB" dirty="0"/>
          </a:p>
        </p:txBody>
      </p:sp>
      <p:pic>
        <p:nvPicPr>
          <p:cNvPr id="1028" name="Picture 4" descr="Análisis Técnico: Las Tendencias (1ª Parte) | Bolsa en Aprender Bolsa">
            <a:extLst>
              <a:ext uri="{FF2B5EF4-FFF2-40B4-BE49-F238E27FC236}">
                <a16:creationId xmlns:a16="http://schemas.microsoft.com/office/drawing/2014/main" xmlns="" id="{82C083E9-E3F2-4C95-B1EE-334466CF6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56" y="551977"/>
            <a:ext cx="2733293" cy="211193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iseño de balanza a color | Vector Gratis">
            <a:extLst>
              <a:ext uri="{FF2B5EF4-FFF2-40B4-BE49-F238E27FC236}">
                <a16:creationId xmlns:a16="http://schemas.microsoft.com/office/drawing/2014/main" xmlns="" id="{DEC932FA-5F55-42E3-9509-782729F0C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72" y="3886390"/>
            <a:ext cx="2819210" cy="281921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ondo de billetes y monedas | Vector Premium">
            <a:extLst>
              <a:ext uri="{FF2B5EF4-FFF2-40B4-BE49-F238E27FC236}">
                <a16:creationId xmlns:a16="http://schemas.microsoft.com/office/drawing/2014/main" xmlns="" id="{041F59BD-442F-4D0A-96DC-BD0840DE7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952" y="406053"/>
            <a:ext cx="2789310" cy="250859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25 siluetas de personas, plantillas para todo tipo de temáticas ...">
            <a:extLst>
              <a:ext uri="{FF2B5EF4-FFF2-40B4-BE49-F238E27FC236}">
                <a16:creationId xmlns:a16="http://schemas.microsoft.com/office/drawing/2014/main" xmlns="" id="{CE20FBC7-7A86-4CE1-BDF7-F638AD444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662" y="4810906"/>
            <a:ext cx="3494657" cy="189469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009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special Informativo - Rueda de prensa del presidente del Gobierno ...">
            <a:extLst>
              <a:ext uri="{FF2B5EF4-FFF2-40B4-BE49-F238E27FC236}">
                <a16:creationId xmlns:a16="http://schemas.microsoft.com/office/drawing/2014/main" xmlns="" id="{C7A40475-467F-4A36-B783-ED8B18E9D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E701786-28D3-403B-BA15-674A7C27A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20" y="1243367"/>
            <a:ext cx="10515600" cy="1325563"/>
          </a:xfrm>
        </p:spPr>
        <p:txBody>
          <a:bodyPr>
            <a:normAutofit/>
          </a:bodyPr>
          <a:lstStyle/>
          <a:p>
            <a:r>
              <a:rPr lang="es-ES" dirty="0" err="1">
                <a:latin typeface="Cooper Black" panose="0208090404030B020404" pitchFamily="18" charset="0"/>
              </a:rPr>
              <a:t>Unit</a:t>
            </a:r>
            <a:r>
              <a:rPr lang="es-ES" dirty="0">
                <a:latin typeface="Cooper Black" panose="0208090404030B020404" pitchFamily="18" charset="0"/>
              </a:rPr>
              <a:t> 3:</a:t>
            </a:r>
            <a:br>
              <a:rPr lang="es-ES" dirty="0">
                <a:latin typeface="Cooper Black" panose="0208090404030B020404" pitchFamily="18" charset="0"/>
              </a:rPr>
            </a:br>
            <a:r>
              <a:rPr lang="es-ES" dirty="0" err="1">
                <a:latin typeface="Cooper Black" panose="0208090404030B020404" pitchFamily="18" charset="0"/>
              </a:rPr>
              <a:t>Spanish</a:t>
            </a:r>
            <a:r>
              <a:rPr lang="es-ES" dirty="0">
                <a:latin typeface="Cooper Black" panose="0208090404030B020404" pitchFamily="18" charset="0"/>
              </a:rPr>
              <a:t> </a:t>
            </a:r>
            <a:r>
              <a:rPr lang="es-ES" dirty="0" err="1">
                <a:latin typeface="Cooper Black" panose="0208090404030B020404" pitchFamily="18" charset="0"/>
              </a:rPr>
              <a:t>Political</a:t>
            </a:r>
            <a:r>
              <a:rPr lang="es-ES" dirty="0">
                <a:latin typeface="Cooper Black" panose="0208090404030B020404" pitchFamily="18" charset="0"/>
              </a:rPr>
              <a:t> </a:t>
            </a:r>
            <a:r>
              <a:rPr lang="es-ES" dirty="0" err="1">
                <a:latin typeface="Cooper Black" panose="0208090404030B020404" pitchFamily="18" charset="0"/>
              </a:rPr>
              <a:t>Organisation</a:t>
            </a:r>
            <a:endParaRPr lang="en-GB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011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xmlns="" id="{107CC461-585B-4A39-844D-D4FDBA77F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Bell MT" panose="02020503060305020303" pitchFamily="18" charset="0"/>
              </a:rPr>
              <a:t>Page 43 (</a:t>
            </a:r>
            <a:r>
              <a:rPr lang="es-ES" dirty="0" err="1">
                <a:latin typeface="Bell MT" panose="02020503060305020303" pitchFamily="18" charset="0"/>
              </a:rPr>
              <a:t>Let’s</a:t>
            </a:r>
            <a:r>
              <a:rPr lang="es-ES" dirty="0">
                <a:latin typeface="Bell MT" panose="02020503060305020303" pitchFamily="18" charset="0"/>
              </a:rPr>
              <a:t> Begin)</a:t>
            </a:r>
            <a:endParaRPr lang="en-GB" dirty="0">
              <a:latin typeface="Bell MT" panose="02020503060305020303" pitchFamily="18" charset="0"/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72B6E51-CE4D-441D-A81F-0754C70F0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sz="2600" dirty="0">
                <a:solidFill>
                  <a:srgbClr val="FF0000"/>
                </a:solidFill>
              </a:rPr>
              <a:t>1.</a:t>
            </a:r>
            <a:r>
              <a:rPr lang="es-ES" sz="2600" dirty="0">
                <a:solidFill>
                  <a:srgbClr val="1F1850"/>
                </a:solidFill>
              </a:rPr>
              <a:t> Can </a:t>
            </a:r>
            <a:r>
              <a:rPr lang="es-ES" sz="2600" dirty="0" err="1">
                <a:solidFill>
                  <a:srgbClr val="1F1850"/>
                </a:solidFill>
              </a:rPr>
              <a:t>you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name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the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current</a:t>
            </a:r>
            <a:r>
              <a:rPr lang="es-ES" sz="2600" dirty="0">
                <a:solidFill>
                  <a:srgbClr val="1F1850"/>
                </a:solidFill>
              </a:rPr>
              <a:t> Prime </a:t>
            </a:r>
            <a:r>
              <a:rPr lang="es-ES" sz="2600" dirty="0" err="1">
                <a:solidFill>
                  <a:srgbClr val="1F1850"/>
                </a:solidFill>
              </a:rPr>
              <a:t>Minister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of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Spain</a:t>
            </a:r>
            <a:r>
              <a:rPr lang="es-ES" sz="2600" dirty="0">
                <a:solidFill>
                  <a:srgbClr val="1F1850"/>
                </a:solidFill>
              </a:rPr>
              <a:t>? </a:t>
            </a:r>
            <a:r>
              <a:rPr lang="es-ES" sz="2600" dirty="0" err="1">
                <a:solidFill>
                  <a:srgbClr val="1F1850"/>
                </a:solidFill>
              </a:rPr>
              <a:t>When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did</a:t>
            </a:r>
            <a:r>
              <a:rPr lang="es-ES" sz="2600" dirty="0">
                <a:solidFill>
                  <a:srgbClr val="1F1850"/>
                </a:solidFill>
              </a:rPr>
              <a:t> he </a:t>
            </a:r>
            <a:r>
              <a:rPr lang="es-ES" sz="2600" dirty="0" err="1">
                <a:solidFill>
                  <a:srgbClr val="1F1850"/>
                </a:solidFill>
              </a:rPr>
              <a:t>or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she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become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the</a:t>
            </a:r>
            <a:r>
              <a:rPr lang="es-ES" sz="2600" dirty="0">
                <a:solidFill>
                  <a:srgbClr val="1F1850"/>
                </a:solidFill>
              </a:rPr>
              <a:t> Prime </a:t>
            </a:r>
            <a:r>
              <a:rPr lang="es-ES" sz="2600" dirty="0" err="1">
                <a:solidFill>
                  <a:srgbClr val="1F1850"/>
                </a:solidFill>
              </a:rPr>
              <a:t>Minister</a:t>
            </a:r>
            <a:r>
              <a:rPr lang="es-ES" sz="2600" dirty="0">
                <a:solidFill>
                  <a:srgbClr val="1F1850"/>
                </a:solidFill>
              </a:rPr>
              <a:t>?</a:t>
            </a:r>
          </a:p>
          <a:p>
            <a:pPr marL="0" indent="0">
              <a:buNone/>
            </a:pPr>
            <a:r>
              <a:rPr lang="en-GB" sz="2600" dirty="0"/>
              <a:t> The </a:t>
            </a:r>
            <a:r>
              <a:rPr lang="en-GB" sz="2600" dirty="0" err="1"/>
              <a:t>actuall</a:t>
            </a:r>
            <a:r>
              <a:rPr lang="en-GB" sz="2600" dirty="0"/>
              <a:t> Prime Minister in Spain is Pedro Sánchez. He became the Prime Minister on 7 January 2020.</a:t>
            </a:r>
          </a:p>
          <a:p>
            <a:pPr marL="0" indent="0">
              <a:buNone/>
            </a:pPr>
            <a:endParaRPr lang="en-GB" sz="2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sz="2600" dirty="0">
                <a:solidFill>
                  <a:srgbClr val="FF0000"/>
                </a:solidFill>
              </a:rPr>
              <a:t>2. </a:t>
            </a:r>
            <a:r>
              <a:rPr lang="en-GB" sz="2600" dirty="0">
                <a:solidFill>
                  <a:srgbClr val="1F1850"/>
                </a:solidFill>
              </a:rPr>
              <a:t>The Prime Minister chooses Ministers to help form the government. List any ministerial departments you know.</a:t>
            </a:r>
          </a:p>
          <a:p>
            <a:pPr marL="0" indent="0">
              <a:buNone/>
            </a:pPr>
            <a:r>
              <a:rPr lang="en-GB" sz="2600" dirty="0"/>
              <a:t>Ministry of Health, Ministry of Education, Ministry of Defence and Ministry of Equality.</a:t>
            </a:r>
          </a:p>
          <a:p>
            <a:pPr marL="0" indent="0">
              <a:buNone/>
            </a:pPr>
            <a:endParaRPr lang="en-GB" dirty="0">
              <a:solidFill>
                <a:srgbClr val="1F18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401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3C7284E-B058-4AA1-BD19-CB963ADF7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4515"/>
            <a:ext cx="10515600" cy="59689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600" dirty="0">
                <a:solidFill>
                  <a:srgbClr val="FF0000"/>
                </a:solidFill>
              </a:rPr>
              <a:t>3. </a:t>
            </a:r>
            <a:r>
              <a:rPr lang="es-ES" sz="2600" dirty="0" err="1">
                <a:solidFill>
                  <a:srgbClr val="1F1850"/>
                </a:solidFill>
              </a:rPr>
              <a:t>The</a:t>
            </a:r>
            <a:r>
              <a:rPr lang="es-ES" sz="2600" dirty="0">
                <a:solidFill>
                  <a:srgbClr val="1F1850"/>
                </a:solidFill>
              </a:rPr>
              <a:t> 1978 </a:t>
            </a:r>
            <a:r>
              <a:rPr lang="es-ES" sz="2600" dirty="0" err="1">
                <a:solidFill>
                  <a:srgbClr val="1F1850"/>
                </a:solidFill>
              </a:rPr>
              <a:t>Constitution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states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many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rights</a:t>
            </a:r>
            <a:r>
              <a:rPr lang="es-ES" sz="2600" dirty="0">
                <a:solidFill>
                  <a:srgbClr val="1F1850"/>
                </a:solidFill>
              </a:rPr>
              <a:t> in </a:t>
            </a:r>
            <a:r>
              <a:rPr lang="es-ES" sz="2600" dirty="0" err="1">
                <a:solidFill>
                  <a:srgbClr val="1F1850"/>
                </a:solidFill>
              </a:rPr>
              <a:t>Spain</a:t>
            </a:r>
            <a:r>
              <a:rPr lang="es-ES" sz="2600" dirty="0">
                <a:solidFill>
                  <a:srgbClr val="1F1850"/>
                </a:solidFill>
              </a:rPr>
              <a:t>. </a:t>
            </a:r>
            <a:r>
              <a:rPr lang="es-ES" sz="2600" dirty="0" err="1">
                <a:solidFill>
                  <a:srgbClr val="1F1850"/>
                </a:solidFill>
              </a:rPr>
              <a:t>Discuss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the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different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rights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you</a:t>
            </a:r>
            <a:r>
              <a:rPr lang="es-ES" sz="2600" dirty="0">
                <a:solidFill>
                  <a:srgbClr val="1F1850"/>
                </a:solidFill>
              </a:rPr>
              <a:t> can </a:t>
            </a:r>
            <a:r>
              <a:rPr lang="es-ES" sz="2600" dirty="0" err="1">
                <a:solidFill>
                  <a:srgbClr val="1F1850"/>
                </a:solidFill>
              </a:rPr>
              <a:t>see</a:t>
            </a:r>
            <a:r>
              <a:rPr lang="es-ES" sz="2600" dirty="0">
                <a:solidFill>
                  <a:srgbClr val="1F1850"/>
                </a:solidFill>
              </a:rPr>
              <a:t> in </a:t>
            </a:r>
            <a:r>
              <a:rPr lang="es-ES" sz="2600" dirty="0" err="1">
                <a:solidFill>
                  <a:srgbClr val="1F1850"/>
                </a:solidFill>
              </a:rPr>
              <a:t>the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two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photos</a:t>
            </a:r>
            <a:r>
              <a:rPr lang="es-ES" sz="2600" dirty="0">
                <a:solidFill>
                  <a:srgbClr val="1F1850"/>
                </a:solidFill>
              </a:rPr>
              <a:t>. </a:t>
            </a:r>
            <a:r>
              <a:rPr lang="es-ES" sz="2600" dirty="0" err="1">
                <a:solidFill>
                  <a:srgbClr val="1F1850"/>
                </a:solidFill>
              </a:rPr>
              <a:t>Why</a:t>
            </a:r>
            <a:r>
              <a:rPr lang="es-ES" sz="2600" dirty="0">
                <a:solidFill>
                  <a:srgbClr val="1F1850"/>
                </a:solidFill>
              </a:rPr>
              <a:t> do </a:t>
            </a:r>
            <a:r>
              <a:rPr lang="es-ES" sz="2600" dirty="0" err="1">
                <a:solidFill>
                  <a:srgbClr val="1F1850"/>
                </a:solidFill>
              </a:rPr>
              <a:t>you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think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these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rights</a:t>
            </a:r>
            <a:r>
              <a:rPr lang="es-ES" sz="2600" dirty="0">
                <a:solidFill>
                  <a:srgbClr val="1F1850"/>
                </a:solidFill>
              </a:rPr>
              <a:t> are in </a:t>
            </a:r>
            <a:r>
              <a:rPr lang="es-ES" sz="2600" dirty="0" err="1">
                <a:solidFill>
                  <a:srgbClr val="1F1850"/>
                </a:solidFill>
              </a:rPr>
              <a:t>the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Constitution</a:t>
            </a:r>
            <a:r>
              <a:rPr lang="es-ES" sz="2600" dirty="0">
                <a:solidFill>
                  <a:srgbClr val="1F1850"/>
                </a:solidFill>
              </a:rPr>
              <a:t>?</a:t>
            </a:r>
          </a:p>
          <a:p>
            <a:pPr marL="0" indent="0">
              <a:buNone/>
            </a:pPr>
            <a:r>
              <a:rPr lang="es-ES" sz="2600" dirty="0" err="1"/>
              <a:t>What</a:t>
            </a:r>
            <a:r>
              <a:rPr lang="es-ES" sz="2600" dirty="0"/>
              <a:t> I can </a:t>
            </a:r>
            <a:r>
              <a:rPr lang="es-ES" sz="2600" dirty="0" err="1"/>
              <a:t>see</a:t>
            </a:r>
            <a:r>
              <a:rPr lang="es-ES" sz="2600" dirty="0"/>
              <a:t>, </a:t>
            </a:r>
            <a:r>
              <a:rPr lang="es-ES" sz="2600" dirty="0" err="1"/>
              <a:t>is</a:t>
            </a:r>
            <a:r>
              <a:rPr lang="es-ES" sz="2600" dirty="0"/>
              <a:t> </a:t>
            </a:r>
            <a:r>
              <a:rPr lang="es-ES" sz="2600" dirty="0" err="1"/>
              <a:t>that</a:t>
            </a:r>
            <a:r>
              <a:rPr lang="es-ES" sz="2600" dirty="0"/>
              <a:t> in </a:t>
            </a:r>
            <a:r>
              <a:rPr lang="es-ES" sz="2600" dirty="0" err="1"/>
              <a:t>one</a:t>
            </a:r>
            <a:r>
              <a:rPr lang="es-ES" sz="2600" dirty="0"/>
              <a:t> </a:t>
            </a:r>
            <a:r>
              <a:rPr lang="es-ES" sz="2600" dirty="0" err="1"/>
              <a:t>photo</a:t>
            </a:r>
            <a:r>
              <a:rPr lang="es-ES" sz="2600" dirty="0"/>
              <a:t>, </a:t>
            </a:r>
            <a:r>
              <a:rPr lang="es-ES" sz="2600" dirty="0" err="1"/>
              <a:t>they</a:t>
            </a:r>
            <a:r>
              <a:rPr lang="es-ES" sz="2600" dirty="0"/>
              <a:t> show </a:t>
            </a:r>
            <a:r>
              <a:rPr lang="es-ES" sz="2600" dirty="0" err="1"/>
              <a:t>us</a:t>
            </a:r>
            <a:r>
              <a:rPr lang="es-ES" sz="2600" dirty="0"/>
              <a:t>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right</a:t>
            </a:r>
            <a:r>
              <a:rPr lang="es-ES" sz="2600" dirty="0"/>
              <a:t> </a:t>
            </a:r>
            <a:r>
              <a:rPr lang="es-ES" sz="2600" dirty="0" err="1"/>
              <a:t>of</a:t>
            </a:r>
            <a:r>
              <a:rPr lang="es-ES" sz="2600" dirty="0"/>
              <a:t> </a:t>
            </a:r>
            <a:r>
              <a:rPr lang="es-ES" sz="2600" dirty="0" err="1"/>
              <a:t>education</a:t>
            </a:r>
            <a:r>
              <a:rPr lang="es-ES" sz="2600" dirty="0"/>
              <a:t>, and in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other</a:t>
            </a:r>
            <a:r>
              <a:rPr lang="es-ES" sz="2600" dirty="0"/>
              <a:t> </a:t>
            </a:r>
            <a:r>
              <a:rPr lang="es-ES" sz="2600" dirty="0" err="1"/>
              <a:t>one</a:t>
            </a:r>
            <a:r>
              <a:rPr lang="es-ES" sz="2600" dirty="0"/>
              <a:t> </a:t>
            </a:r>
            <a:r>
              <a:rPr lang="es-ES" sz="2600" dirty="0" err="1"/>
              <a:t>they</a:t>
            </a:r>
            <a:r>
              <a:rPr lang="es-ES" sz="2600" dirty="0"/>
              <a:t> show </a:t>
            </a:r>
            <a:r>
              <a:rPr lang="es-ES" sz="2600" dirty="0" err="1"/>
              <a:t>us</a:t>
            </a:r>
            <a:r>
              <a:rPr lang="es-ES" sz="2600" dirty="0"/>
              <a:t>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right</a:t>
            </a:r>
            <a:r>
              <a:rPr lang="es-ES" sz="2600" dirty="0"/>
              <a:t> </a:t>
            </a:r>
            <a:r>
              <a:rPr lang="es-ES" sz="2600" dirty="0" err="1"/>
              <a:t>of</a:t>
            </a:r>
            <a:r>
              <a:rPr lang="es-ES" sz="2600" dirty="0"/>
              <a:t> </a:t>
            </a:r>
            <a:r>
              <a:rPr lang="es-ES" sz="2600" dirty="0" err="1"/>
              <a:t>health</a:t>
            </a:r>
            <a:r>
              <a:rPr lang="es-ES" sz="2600" dirty="0"/>
              <a:t>. I </a:t>
            </a:r>
            <a:r>
              <a:rPr lang="es-ES" sz="2600" dirty="0" err="1"/>
              <a:t>think</a:t>
            </a:r>
            <a:r>
              <a:rPr lang="es-ES" sz="2600" dirty="0"/>
              <a:t> </a:t>
            </a:r>
            <a:r>
              <a:rPr lang="es-ES" sz="2600" dirty="0" err="1"/>
              <a:t>this</a:t>
            </a:r>
            <a:r>
              <a:rPr lang="es-ES" sz="2600" dirty="0"/>
              <a:t> </a:t>
            </a:r>
            <a:r>
              <a:rPr lang="es-ES" sz="2600" dirty="0" err="1"/>
              <a:t>rights</a:t>
            </a:r>
            <a:r>
              <a:rPr lang="es-ES" sz="2600" dirty="0"/>
              <a:t> are in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constitution</a:t>
            </a:r>
            <a:r>
              <a:rPr lang="es-ES" sz="2600" dirty="0"/>
              <a:t>, </a:t>
            </a:r>
            <a:r>
              <a:rPr lang="es-ES" sz="2600" dirty="0" err="1"/>
              <a:t>because</a:t>
            </a:r>
            <a:r>
              <a:rPr lang="es-ES" sz="2600" dirty="0"/>
              <a:t> </a:t>
            </a:r>
            <a:r>
              <a:rPr lang="es-ES" sz="2600" dirty="0" err="1"/>
              <a:t>they</a:t>
            </a:r>
            <a:r>
              <a:rPr lang="es-ES" sz="2600" dirty="0"/>
              <a:t> are </a:t>
            </a:r>
            <a:r>
              <a:rPr lang="es-ES" sz="2600" dirty="0" err="1"/>
              <a:t>rights</a:t>
            </a:r>
            <a:r>
              <a:rPr lang="es-ES" sz="2600" dirty="0"/>
              <a:t> </a:t>
            </a:r>
            <a:r>
              <a:rPr lang="es-ES" sz="2600" dirty="0" err="1"/>
              <a:t>that</a:t>
            </a:r>
            <a:r>
              <a:rPr lang="es-ES" sz="2600" dirty="0"/>
              <a:t> </a:t>
            </a:r>
            <a:r>
              <a:rPr lang="es-ES" sz="2600" dirty="0" err="1"/>
              <a:t>everyone</a:t>
            </a:r>
            <a:r>
              <a:rPr lang="es-ES" sz="2600" dirty="0"/>
              <a:t> </a:t>
            </a:r>
            <a:r>
              <a:rPr lang="es-ES" sz="2600" dirty="0" err="1"/>
              <a:t>should</a:t>
            </a:r>
            <a:r>
              <a:rPr lang="es-ES" sz="2600" dirty="0"/>
              <a:t> </a:t>
            </a:r>
            <a:r>
              <a:rPr lang="es-ES" sz="2600" dirty="0" err="1"/>
              <a:t>have</a:t>
            </a:r>
            <a:r>
              <a:rPr lang="es-ES" sz="2600" dirty="0"/>
              <a:t>.</a:t>
            </a:r>
          </a:p>
          <a:p>
            <a:pPr marL="0" indent="0">
              <a:buNone/>
            </a:pPr>
            <a:endParaRPr lang="es-ES" sz="2600" dirty="0"/>
          </a:p>
          <a:p>
            <a:pPr marL="0" indent="0">
              <a:buNone/>
            </a:pPr>
            <a:r>
              <a:rPr lang="es-ES" sz="2600" dirty="0">
                <a:solidFill>
                  <a:srgbClr val="FF0000"/>
                </a:solidFill>
              </a:rPr>
              <a:t>4. </a:t>
            </a:r>
            <a:r>
              <a:rPr lang="es-ES" sz="2600" dirty="0">
                <a:solidFill>
                  <a:srgbClr val="1F1850"/>
                </a:solidFill>
              </a:rPr>
              <a:t>Who can vote in </a:t>
            </a:r>
            <a:r>
              <a:rPr lang="es-ES" sz="2600" dirty="0" err="1">
                <a:solidFill>
                  <a:srgbClr val="1F1850"/>
                </a:solidFill>
              </a:rPr>
              <a:t>Spain</a:t>
            </a:r>
            <a:r>
              <a:rPr lang="es-ES" sz="2600" dirty="0">
                <a:solidFill>
                  <a:srgbClr val="1F1850"/>
                </a:solidFill>
              </a:rPr>
              <a:t>? </a:t>
            </a:r>
            <a:r>
              <a:rPr lang="es-ES" sz="2600" dirty="0" err="1">
                <a:solidFill>
                  <a:srgbClr val="1F1850"/>
                </a:solidFill>
              </a:rPr>
              <a:t>Is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voting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obligatory</a:t>
            </a:r>
            <a:r>
              <a:rPr lang="es-ES" sz="2600" dirty="0">
                <a:solidFill>
                  <a:srgbClr val="1F1850"/>
                </a:solidFill>
              </a:rPr>
              <a:t>?</a:t>
            </a:r>
          </a:p>
          <a:p>
            <a:pPr marL="0" indent="0">
              <a:buNone/>
            </a:pPr>
            <a:r>
              <a:rPr lang="en-GB" sz="2600" dirty="0"/>
              <a:t>Anyone with or over 18 years of age, but only people with Spanish </a:t>
            </a:r>
            <a:r>
              <a:rPr lang="en-GB" sz="2600" dirty="0" err="1"/>
              <a:t>nacionality</a:t>
            </a:r>
            <a:r>
              <a:rPr lang="en-GB" sz="2600" dirty="0"/>
              <a:t> can vote. Voting isn’t obligatory, because it’s a right, not a due.</a:t>
            </a:r>
          </a:p>
        </p:txBody>
      </p:sp>
    </p:spTree>
    <p:extLst>
      <p:ext uri="{BB962C8B-B14F-4D97-AF65-F5344CB8AC3E}">
        <p14:creationId xmlns:p14="http://schemas.microsoft.com/office/powerpoint/2010/main" val="2781532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D4F3CAE-DE7C-4258-A331-566A9E60A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275"/>
            <a:ext cx="10515600" cy="1325563"/>
          </a:xfrm>
        </p:spPr>
        <p:txBody>
          <a:bodyPr/>
          <a:lstStyle/>
          <a:p>
            <a:r>
              <a:rPr lang="es-ES" dirty="0">
                <a:latin typeface="Bell MT" panose="02020503060305020303" pitchFamily="18" charset="0"/>
              </a:rPr>
              <a:t>Page 44 (</a:t>
            </a:r>
            <a:r>
              <a:rPr lang="es-ES" dirty="0" err="1">
                <a:latin typeface="Bell MT" panose="02020503060305020303" pitchFamily="18" charset="0"/>
              </a:rPr>
              <a:t>Reflect</a:t>
            </a:r>
            <a:r>
              <a:rPr lang="es-ES" dirty="0">
                <a:latin typeface="Bell MT" panose="02020503060305020303" pitchFamily="18" charset="0"/>
              </a:rPr>
              <a:t>)</a:t>
            </a:r>
            <a:endParaRPr lang="en-GB" dirty="0">
              <a:latin typeface="Bell MT" panose="02020503060305020303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B4CE36E-1D0A-44F9-AFAD-57BDD3047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5838"/>
            <a:ext cx="10515600" cy="5140170"/>
          </a:xfrm>
        </p:spPr>
        <p:txBody>
          <a:bodyPr/>
          <a:lstStyle/>
          <a:p>
            <a:pPr marL="0" indent="0">
              <a:buNone/>
            </a:pPr>
            <a:r>
              <a:rPr lang="es-ES" sz="2600" dirty="0">
                <a:solidFill>
                  <a:srgbClr val="FF0000"/>
                </a:solidFill>
              </a:rPr>
              <a:t>1. </a:t>
            </a:r>
            <a:r>
              <a:rPr lang="es-ES" sz="2600" dirty="0">
                <a:solidFill>
                  <a:srgbClr val="1F1850"/>
                </a:solidFill>
              </a:rPr>
              <a:t>In </a:t>
            </a:r>
            <a:r>
              <a:rPr lang="es-ES" sz="2600" dirty="0" err="1">
                <a:solidFill>
                  <a:srgbClr val="1F1850"/>
                </a:solidFill>
              </a:rPr>
              <a:t>the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previous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unit</a:t>
            </a:r>
            <a:r>
              <a:rPr lang="es-ES" sz="2600" dirty="0">
                <a:solidFill>
                  <a:srgbClr val="1F1850"/>
                </a:solidFill>
              </a:rPr>
              <a:t>, </a:t>
            </a:r>
            <a:r>
              <a:rPr lang="es-ES" sz="2600" dirty="0" err="1">
                <a:solidFill>
                  <a:srgbClr val="1F1850"/>
                </a:solidFill>
              </a:rPr>
              <a:t>you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learnt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there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was</a:t>
            </a:r>
            <a:r>
              <a:rPr lang="es-ES" sz="2600" dirty="0">
                <a:solidFill>
                  <a:srgbClr val="1F1850"/>
                </a:solidFill>
              </a:rPr>
              <a:t> a new </a:t>
            </a:r>
            <a:r>
              <a:rPr lang="es-ES" sz="2600" dirty="0" err="1">
                <a:solidFill>
                  <a:srgbClr val="1F1850"/>
                </a:solidFill>
              </a:rPr>
              <a:t>Constitution</a:t>
            </a:r>
            <a:r>
              <a:rPr lang="es-ES" sz="2600" dirty="0">
                <a:solidFill>
                  <a:srgbClr val="1F1850"/>
                </a:solidFill>
              </a:rPr>
              <a:t> in 1978. Do </a:t>
            </a:r>
            <a:r>
              <a:rPr lang="es-ES" sz="2600" dirty="0" err="1">
                <a:solidFill>
                  <a:srgbClr val="1F1850"/>
                </a:solidFill>
              </a:rPr>
              <a:t>research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to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find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the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answers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to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the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following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questions</a:t>
            </a:r>
            <a:r>
              <a:rPr lang="es-ES" sz="2600" dirty="0">
                <a:solidFill>
                  <a:srgbClr val="1F1850"/>
                </a:solidFill>
              </a:rPr>
              <a:t>.</a:t>
            </a:r>
          </a:p>
          <a:p>
            <a:pPr marL="0" indent="0">
              <a:buNone/>
            </a:pPr>
            <a:r>
              <a:rPr lang="es-ES" sz="2600" dirty="0">
                <a:solidFill>
                  <a:srgbClr val="DFCD95"/>
                </a:solidFill>
              </a:rPr>
              <a:t>a)</a:t>
            </a:r>
            <a:r>
              <a:rPr lang="es-ES" sz="2600" dirty="0"/>
              <a:t>Who </a:t>
            </a:r>
            <a:r>
              <a:rPr lang="es-ES" sz="2600" dirty="0" err="1"/>
              <a:t>wrote</a:t>
            </a:r>
            <a:r>
              <a:rPr lang="es-ES" sz="2600" dirty="0"/>
              <a:t>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constitution</a:t>
            </a:r>
            <a:r>
              <a:rPr lang="es-ES" sz="2600" dirty="0"/>
              <a:t>?</a:t>
            </a:r>
          </a:p>
          <a:p>
            <a:pPr marL="0" indent="0">
              <a:buNone/>
            </a:pPr>
            <a:r>
              <a:rPr lang="es-ES" sz="2600" dirty="0" err="1"/>
              <a:t>It</a:t>
            </a:r>
            <a:r>
              <a:rPr lang="es-ES" sz="2600" dirty="0"/>
              <a:t> </a:t>
            </a:r>
            <a:r>
              <a:rPr lang="es-ES" sz="2600" dirty="0" err="1"/>
              <a:t>was</a:t>
            </a:r>
            <a:r>
              <a:rPr lang="es-ES" sz="2600" dirty="0"/>
              <a:t> </a:t>
            </a:r>
            <a:r>
              <a:rPr lang="es-ES" sz="2600" dirty="0" err="1"/>
              <a:t>written</a:t>
            </a:r>
            <a:r>
              <a:rPr lang="es-ES" sz="2600" dirty="0"/>
              <a:t> </a:t>
            </a:r>
            <a:r>
              <a:rPr lang="es-ES" sz="2600" dirty="0" err="1"/>
              <a:t>by</a:t>
            </a:r>
            <a:r>
              <a:rPr lang="es-ES" sz="2600" dirty="0"/>
              <a:t> 7 </a:t>
            </a:r>
            <a:r>
              <a:rPr lang="es-ES" sz="2600" dirty="0" err="1"/>
              <a:t>people</a:t>
            </a:r>
            <a:r>
              <a:rPr lang="es-ES" sz="2600" dirty="0"/>
              <a:t>: </a:t>
            </a:r>
            <a:r>
              <a:rPr lang="es-ES" sz="2600" dirty="0">
                <a:solidFill>
                  <a:srgbClr val="792D83"/>
                </a:solidFill>
              </a:rPr>
              <a:t>Gabriel Cisneros</a:t>
            </a:r>
            <a:r>
              <a:rPr lang="es-ES" sz="2600" dirty="0"/>
              <a:t>, </a:t>
            </a:r>
            <a:r>
              <a:rPr lang="es-ES" sz="2600" dirty="0">
                <a:solidFill>
                  <a:srgbClr val="792D83"/>
                </a:solidFill>
              </a:rPr>
              <a:t>Miguel Herrero de Miñón</a:t>
            </a:r>
            <a:r>
              <a:rPr lang="es-ES" sz="2600" dirty="0"/>
              <a:t>, </a:t>
            </a:r>
            <a:r>
              <a:rPr lang="es-ES" sz="2600" dirty="0">
                <a:solidFill>
                  <a:srgbClr val="792D83"/>
                </a:solidFill>
              </a:rPr>
              <a:t>José Pedro Pérez-Llorca</a:t>
            </a:r>
            <a:r>
              <a:rPr lang="es-ES" sz="2600" dirty="0"/>
              <a:t>, </a:t>
            </a:r>
            <a:r>
              <a:rPr lang="es-ES" sz="2600" dirty="0">
                <a:solidFill>
                  <a:srgbClr val="792D83"/>
                </a:solidFill>
              </a:rPr>
              <a:t>Gregorio Peces-Barba</a:t>
            </a:r>
            <a:r>
              <a:rPr lang="es-ES" sz="2600" dirty="0"/>
              <a:t>, </a:t>
            </a:r>
            <a:r>
              <a:rPr lang="es-ES" sz="2600" dirty="0">
                <a:solidFill>
                  <a:srgbClr val="792D83"/>
                </a:solidFill>
              </a:rPr>
              <a:t>Jordi Solé</a:t>
            </a:r>
            <a:r>
              <a:rPr lang="es-ES" sz="2600" dirty="0"/>
              <a:t>, </a:t>
            </a:r>
            <a:r>
              <a:rPr lang="es-ES" sz="2600" dirty="0">
                <a:solidFill>
                  <a:srgbClr val="792D83"/>
                </a:solidFill>
              </a:rPr>
              <a:t>Manuel Fraga </a:t>
            </a:r>
            <a:r>
              <a:rPr lang="es-ES" sz="2600" dirty="0"/>
              <a:t>and </a:t>
            </a:r>
            <a:r>
              <a:rPr lang="es-ES" sz="2600" dirty="0">
                <a:solidFill>
                  <a:srgbClr val="792D83"/>
                </a:solidFill>
              </a:rPr>
              <a:t>Miquel Roca</a:t>
            </a:r>
            <a:r>
              <a:rPr lang="es-ES" sz="2600" dirty="0"/>
              <a:t>.</a:t>
            </a:r>
          </a:p>
          <a:p>
            <a:pPr marL="0" indent="0">
              <a:buNone/>
            </a:pPr>
            <a:r>
              <a:rPr lang="es-ES" sz="2600" dirty="0">
                <a:solidFill>
                  <a:srgbClr val="DFCD95"/>
                </a:solidFill>
              </a:rPr>
              <a:t>b)</a:t>
            </a:r>
            <a:r>
              <a:rPr lang="es-ES" sz="2600" dirty="0" err="1"/>
              <a:t>Which</a:t>
            </a:r>
            <a:r>
              <a:rPr lang="es-ES" sz="2600" dirty="0"/>
              <a:t> </a:t>
            </a:r>
            <a:r>
              <a:rPr lang="es-ES" sz="2600" dirty="0" err="1"/>
              <a:t>political</a:t>
            </a:r>
            <a:r>
              <a:rPr lang="es-ES" sz="2600" dirty="0"/>
              <a:t> </a:t>
            </a:r>
            <a:r>
              <a:rPr lang="es-ES" sz="2600" dirty="0" err="1"/>
              <a:t>parties</a:t>
            </a:r>
            <a:r>
              <a:rPr lang="es-ES" sz="2600" dirty="0"/>
              <a:t> </a:t>
            </a:r>
            <a:r>
              <a:rPr lang="es-ES" sz="2600" dirty="0" err="1"/>
              <a:t>did</a:t>
            </a:r>
            <a:r>
              <a:rPr lang="es-ES" sz="2600" dirty="0"/>
              <a:t> </a:t>
            </a:r>
            <a:r>
              <a:rPr lang="es-ES" sz="2600" dirty="0" err="1"/>
              <a:t>they</a:t>
            </a:r>
            <a:r>
              <a:rPr lang="es-ES" sz="2600" dirty="0"/>
              <a:t> </a:t>
            </a:r>
            <a:r>
              <a:rPr lang="es-ES" sz="2600" dirty="0" err="1"/>
              <a:t>belong</a:t>
            </a:r>
            <a:r>
              <a:rPr lang="es-ES" sz="2600" dirty="0"/>
              <a:t> </a:t>
            </a:r>
            <a:r>
              <a:rPr lang="es-ES" sz="2600" dirty="0" err="1"/>
              <a:t>to</a:t>
            </a:r>
            <a:r>
              <a:rPr lang="es-ES" sz="2600" dirty="0"/>
              <a:t>?</a:t>
            </a:r>
          </a:p>
          <a:p>
            <a:pPr marL="0" indent="0">
              <a:buNone/>
            </a:pPr>
            <a:r>
              <a:rPr lang="es-ES" sz="2600" dirty="0">
                <a:solidFill>
                  <a:srgbClr val="792D83"/>
                </a:solidFill>
              </a:rPr>
              <a:t>Gabriel Cisneros:</a:t>
            </a:r>
            <a:r>
              <a:rPr lang="es-ES" sz="2600" dirty="0">
                <a:solidFill>
                  <a:srgbClr val="00B050"/>
                </a:solidFill>
              </a:rPr>
              <a:t> </a:t>
            </a:r>
            <a:r>
              <a:rPr lang="es-ES" sz="2600" dirty="0"/>
              <a:t>FET y de las JONS, UCD, PL y PP | </a:t>
            </a:r>
            <a:r>
              <a:rPr lang="es-ES" sz="2600" dirty="0">
                <a:solidFill>
                  <a:srgbClr val="792D83"/>
                </a:solidFill>
              </a:rPr>
              <a:t>Miguel Herrero de Miñón: </a:t>
            </a:r>
            <a:r>
              <a:rPr lang="es-ES" sz="2600" dirty="0"/>
              <a:t>UCD, AP, PP | </a:t>
            </a:r>
            <a:r>
              <a:rPr lang="es-ES" sz="2600" dirty="0">
                <a:solidFill>
                  <a:srgbClr val="792D83"/>
                </a:solidFill>
              </a:rPr>
              <a:t>José Pedro Pérez-Llorca: </a:t>
            </a:r>
            <a:r>
              <a:rPr lang="es-ES" sz="2600" dirty="0"/>
              <a:t>UCD | </a:t>
            </a:r>
            <a:r>
              <a:rPr lang="es-ES" sz="2600" dirty="0">
                <a:solidFill>
                  <a:srgbClr val="792D83"/>
                </a:solidFill>
              </a:rPr>
              <a:t>Gregorio Peces-Barba:</a:t>
            </a:r>
            <a:r>
              <a:rPr lang="es-ES" sz="2600" dirty="0"/>
              <a:t> PSOE | </a:t>
            </a:r>
            <a:r>
              <a:rPr lang="es-ES" sz="2600" dirty="0">
                <a:solidFill>
                  <a:srgbClr val="792D83"/>
                </a:solidFill>
              </a:rPr>
              <a:t>Jordi Solé: </a:t>
            </a:r>
            <a:r>
              <a:rPr lang="es-ES" sz="2600" dirty="0"/>
              <a:t>OCE(BR), PSUC, PSC | </a:t>
            </a:r>
            <a:r>
              <a:rPr lang="es-ES" sz="2600" dirty="0">
                <a:solidFill>
                  <a:srgbClr val="792D83"/>
                </a:solidFill>
              </a:rPr>
              <a:t>Manuel Fraga: </a:t>
            </a:r>
            <a:r>
              <a:rPr lang="es-ES" sz="2600" dirty="0"/>
              <a:t>FET y de las JONS, RD, AP y PP | </a:t>
            </a:r>
            <a:r>
              <a:rPr lang="es-ES" sz="2600" dirty="0">
                <a:solidFill>
                  <a:srgbClr val="792D83"/>
                </a:solidFill>
              </a:rPr>
              <a:t>Miquel Roca: </a:t>
            </a:r>
            <a:r>
              <a:rPr lang="es-ES" sz="2600" dirty="0"/>
              <a:t>CDC. </a:t>
            </a:r>
          </a:p>
          <a:p>
            <a:pPr marL="0" indent="0">
              <a:buNone/>
            </a:pPr>
            <a:endParaRPr lang="es-ES" dirty="0"/>
          </a:p>
          <a:p>
            <a:pPr marL="514350" indent="-514350">
              <a:buAutoNum type="arabicPeriod"/>
            </a:pPr>
            <a:endParaRPr lang="es-ES" dirty="0"/>
          </a:p>
          <a:p>
            <a:pPr marL="514350" indent="-514350">
              <a:buAutoNum type="arabicPeriod"/>
            </a:pPr>
            <a:endParaRPr lang="es-ES" dirty="0"/>
          </a:p>
          <a:p>
            <a:pPr marL="514350" indent="-514350">
              <a:buAutoNum type="arabicPeriod"/>
            </a:pPr>
            <a:endParaRPr lang="es-ES" dirty="0"/>
          </a:p>
          <a:p>
            <a:pPr marL="514350" indent="-514350">
              <a:buAutoNum type="arabicPeriod"/>
            </a:pPr>
            <a:endParaRPr lang="es-ES" dirty="0"/>
          </a:p>
          <a:p>
            <a:pPr marL="514350" indent="-514350">
              <a:buAutoNum type="arabicPeriod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3489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DB39888-052F-451E-88FB-8C2DDB4F0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7249"/>
            <a:ext cx="10515600" cy="5759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600" dirty="0">
                <a:solidFill>
                  <a:srgbClr val="DFCD95"/>
                </a:solidFill>
              </a:rPr>
              <a:t>c)</a:t>
            </a:r>
            <a:r>
              <a:rPr lang="es-ES" sz="2600" dirty="0" err="1"/>
              <a:t>What</a:t>
            </a:r>
            <a:r>
              <a:rPr lang="es-ES" sz="2600" dirty="0"/>
              <a:t> </a:t>
            </a:r>
            <a:r>
              <a:rPr lang="es-ES" sz="2600" dirty="0" err="1"/>
              <a:t>does</a:t>
            </a:r>
            <a:r>
              <a:rPr lang="es-ES" sz="2600" dirty="0"/>
              <a:t> </a:t>
            </a:r>
            <a:r>
              <a:rPr lang="es-ES" sz="2600" dirty="0" err="1"/>
              <a:t>Section</a:t>
            </a:r>
            <a:r>
              <a:rPr lang="es-ES" sz="2600" dirty="0"/>
              <a:t> 14 </a:t>
            </a:r>
            <a:r>
              <a:rPr lang="es-ES" sz="2600" dirty="0" err="1"/>
              <a:t>of</a:t>
            </a:r>
            <a:r>
              <a:rPr lang="es-ES" sz="2600" dirty="0"/>
              <a:t>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Constitution</a:t>
            </a:r>
            <a:r>
              <a:rPr lang="es-ES" sz="2600" dirty="0"/>
              <a:t> </a:t>
            </a:r>
            <a:r>
              <a:rPr lang="es-ES" sz="2600" dirty="0" err="1"/>
              <a:t>say</a:t>
            </a:r>
            <a:r>
              <a:rPr lang="es-ES" sz="2600" dirty="0"/>
              <a:t>?</a:t>
            </a:r>
          </a:p>
          <a:p>
            <a:pPr marL="0" indent="0">
              <a:buNone/>
            </a:pPr>
            <a:r>
              <a:rPr lang="es-ES" sz="2600" dirty="0" err="1"/>
              <a:t>It</a:t>
            </a:r>
            <a:r>
              <a:rPr lang="es-ES" sz="2600" dirty="0"/>
              <a:t> </a:t>
            </a:r>
            <a:r>
              <a:rPr lang="es-ES" sz="2600" dirty="0" err="1"/>
              <a:t>says</a:t>
            </a:r>
            <a:r>
              <a:rPr lang="es-ES" sz="2600" dirty="0"/>
              <a:t> </a:t>
            </a:r>
            <a:r>
              <a:rPr lang="es-ES" sz="2600" dirty="0" err="1"/>
              <a:t>that</a:t>
            </a:r>
            <a:r>
              <a:rPr lang="es-ES" sz="2600" dirty="0"/>
              <a:t> </a:t>
            </a:r>
            <a:r>
              <a:rPr lang="es-ES" sz="2600" dirty="0" err="1"/>
              <a:t>Spanish</a:t>
            </a:r>
            <a:r>
              <a:rPr lang="es-ES" sz="2600" dirty="0"/>
              <a:t> </a:t>
            </a:r>
            <a:r>
              <a:rPr lang="es-ES" sz="2600" dirty="0" err="1"/>
              <a:t>people</a:t>
            </a:r>
            <a:r>
              <a:rPr lang="es-ES" sz="2600" dirty="0"/>
              <a:t> are </a:t>
            </a:r>
            <a:r>
              <a:rPr lang="es-ES" sz="2600" dirty="0" err="1"/>
              <a:t>equal</a:t>
            </a:r>
            <a:r>
              <a:rPr lang="es-ES" sz="2600" dirty="0"/>
              <a:t>, and </a:t>
            </a:r>
            <a:r>
              <a:rPr lang="es-ES" sz="2600" dirty="0" err="1"/>
              <a:t>can’t</a:t>
            </a:r>
            <a:r>
              <a:rPr lang="es-ES" sz="2600" dirty="0"/>
              <a:t> be </a:t>
            </a:r>
            <a:r>
              <a:rPr lang="es-ES" sz="2600" dirty="0" err="1"/>
              <a:t>discriminated</a:t>
            </a:r>
            <a:r>
              <a:rPr lang="es-ES" sz="2600" dirty="0"/>
              <a:t> </a:t>
            </a:r>
            <a:r>
              <a:rPr lang="es-ES" sz="2600" dirty="0" err="1"/>
              <a:t>because</a:t>
            </a:r>
            <a:r>
              <a:rPr lang="es-ES" sz="2600" dirty="0"/>
              <a:t> </a:t>
            </a:r>
            <a:r>
              <a:rPr lang="es-ES" sz="2600" dirty="0" err="1"/>
              <a:t>its</a:t>
            </a:r>
            <a:r>
              <a:rPr lang="es-ES" sz="2600" dirty="0"/>
              <a:t> </a:t>
            </a:r>
            <a:r>
              <a:rPr lang="es-ES" sz="2600" dirty="0" err="1"/>
              <a:t>gender</a:t>
            </a:r>
            <a:r>
              <a:rPr lang="es-ES" sz="2600" dirty="0"/>
              <a:t>, </a:t>
            </a:r>
            <a:r>
              <a:rPr lang="es-ES" sz="2600" dirty="0" err="1"/>
              <a:t>religion</a:t>
            </a:r>
            <a:r>
              <a:rPr lang="es-ES" sz="2600" dirty="0"/>
              <a:t>, </a:t>
            </a:r>
            <a:r>
              <a:rPr lang="es-ES" sz="2600" dirty="0" err="1"/>
              <a:t>race</a:t>
            </a:r>
            <a:r>
              <a:rPr lang="es-ES" sz="2600" dirty="0"/>
              <a:t>, </a:t>
            </a:r>
            <a:r>
              <a:rPr lang="es-ES" sz="2600" dirty="0" err="1"/>
              <a:t>opinion</a:t>
            </a:r>
            <a:r>
              <a:rPr lang="es-ES" sz="2600" dirty="0"/>
              <a:t> </a:t>
            </a:r>
            <a:r>
              <a:rPr lang="es-ES" sz="2600" dirty="0" err="1"/>
              <a:t>or</a:t>
            </a:r>
            <a:r>
              <a:rPr lang="es-ES" sz="2600" dirty="0"/>
              <a:t> </a:t>
            </a:r>
            <a:r>
              <a:rPr lang="es-ES" sz="2600" dirty="0" err="1"/>
              <a:t>any</a:t>
            </a:r>
            <a:r>
              <a:rPr lang="es-ES" sz="2600" dirty="0"/>
              <a:t> </a:t>
            </a:r>
            <a:r>
              <a:rPr lang="es-ES" sz="2600" dirty="0" err="1"/>
              <a:t>other</a:t>
            </a:r>
            <a:r>
              <a:rPr lang="es-ES" sz="2600" dirty="0"/>
              <a:t> personal </a:t>
            </a:r>
            <a:r>
              <a:rPr lang="es-ES" sz="2600" dirty="0" err="1"/>
              <a:t>or</a:t>
            </a:r>
            <a:r>
              <a:rPr lang="es-ES" sz="2600" dirty="0"/>
              <a:t> social </a:t>
            </a:r>
            <a:r>
              <a:rPr lang="es-ES" sz="2600" dirty="0" err="1"/>
              <a:t>condition</a:t>
            </a:r>
            <a:r>
              <a:rPr lang="es-ES" sz="2600" dirty="0"/>
              <a:t> </a:t>
            </a:r>
            <a:r>
              <a:rPr lang="es-ES" sz="2600" dirty="0" err="1"/>
              <a:t>or</a:t>
            </a:r>
            <a:r>
              <a:rPr lang="es-ES" sz="2600" dirty="0"/>
              <a:t> </a:t>
            </a:r>
            <a:r>
              <a:rPr lang="es-ES" sz="2600" dirty="0" err="1"/>
              <a:t>circumstance</a:t>
            </a:r>
            <a:r>
              <a:rPr lang="es-ES" sz="2600" dirty="0"/>
              <a:t>.</a:t>
            </a:r>
          </a:p>
          <a:p>
            <a:pPr marL="0" indent="0">
              <a:buNone/>
            </a:pPr>
            <a:r>
              <a:rPr lang="es-ES" sz="2600" dirty="0">
                <a:solidFill>
                  <a:srgbClr val="DFCD95"/>
                </a:solidFill>
              </a:rPr>
              <a:t>d)</a:t>
            </a:r>
            <a:r>
              <a:rPr lang="es-ES" sz="2600" dirty="0" err="1"/>
              <a:t>When</a:t>
            </a:r>
            <a:r>
              <a:rPr lang="es-ES" sz="2600" dirty="0"/>
              <a:t> </a:t>
            </a:r>
            <a:r>
              <a:rPr lang="es-ES" sz="2600" dirty="0" err="1"/>
              <a:t>did</a:t>
            </a:r>
            <a:r>
              <a:rPr lang="es-ES" sz="2600" dirty="0"/>
              <a:t>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Spanish</a:t>
            </a:r>
            <a:r>
              <a:rPr lang="es-ES" sz="2600" dirty="0"/>
              <a:t> </a:t>
            </a:r>
            <a:r>
              <a:rPr lang="es-ES" sz="2600" dirty="0" err="1"/>
              <a:t>people</a:t>
            </a:r>
            <a:r>
              <a:rPr lang="es-ES" sz="2600" dirty="0"/>
              <a:t> vote </a:t>
            </a:r>
            <a:r>
              <a:rPr lang="es-ES" sz="2600" dirty="0" err="1"/>
              <a:t>on</a:t>
            </a:r>
            <a:r>
              <a:rPr lang="es-ES" sz="2600" dirty="0"/>
              <a:t>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Constitution</a:t>
            </a:r>
            <a:r>
              <a:rPr lang="es-ES" sz="2600" dirty="0"/>
              <a:t>?</a:t>
            </a:r>
          </a:p>
          <a:p>
            <a:pPr marL="0" indent="0">
              <a:buNone/>
            </a:pPr>
            <a:r>
              <a:rPr lang="es-ES" sz="2600" dirty="0" err="1"/>
              <a:t>On</a:t>
            </a:r>
            <a:r>
              <a:rPr lang="es-ES" sz="2600" dirty="0"/>
              <a:t> 6 </a:t>
            </a:r>
            <a:r>
              <a:rPr lang="es-ES" sz="2600" dirty="0" err="1"/>
              <a:t>December</a:t>
            </a:r>
            <a:r>
              <a:rPr lang="es-ES" sz="2600" dirty="0"/>
              <a:t> 1978</a:t>
            </a:r>
          </a:p>
          <a:p>
            <a:pPr marL="0" indent="0">
              <a:buNone/>
            </a:pPr>
            <a:r>
              <a:rPr lang="es-ES" sz="2600" dirty="0">
                <a:solidFill>
                  <a:srgbClr val="DFCD95"/>
                </a:solidFill>
              </a:rPr>
              <a:t>e)</a:t>
            </a:r>
            <a:r>
              <a:rPr lang="es-ES" sz="2600" dirty="0" err="1"/>
              <a:t>When</a:t>
            </a:r>
            <a:r>
              <a:rPr lang="es-ES" sz="2600" dirty="0"/>
              <a:t> </a:t>
            </a:r>
            <a:r>
              <a:rPr lang="es-ES" sz="2600" dirty="0" err="1"/>
              <a:t>did</a:t>
            </a:r>
            <a:r>
              <a:rPr lang="es-ES" sz="2600" dirty="0"/>
              <a:t> King Juan Carlos I </a:t>
            </a:r>
            <a:r>
              <a:rPr lang="es-ES" sz="2600" dirty="0" err="1"/>
              <a:t>sign</a:t>
            </a:r>
            <a:r>
              <a:rPr lang="es-ES" sz="2600" dirty="0"/>
              <a:t>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Constitution</a:t>
            </a:r>
            <a:r>
              <a:rPr lang="es-ES" sz="2600" dirty="0"/>
              <a:t>?</a:t>
            </a:r>
          </a:p>
          <a:p>
            <a:pPr marL="0" indent="0">
              <a:buNone/>
            </a:pPr>
            <a:r>
              <a:rPr lang="es-ES" sz="2600" dirty="0"/>
              <a:t>He </a:t>
            </a:r>
            <a:r>
              <a:rPr lang="es-ES" sz="2600" dirty="0" err="1"/>
              <a:t>signed</a:t>
            </a:r>
            <a:r>
              <a:rPr lang="es-ES" sz="2600" dirty="0"/>
              <a:t> </a:t>
            </a:r>
            <a:r>
              <a:rPr lang="es-ES" sz="2600" dirty="0" err="1"/>
              <a:t>it</a:t>
            </a:r>
            <a:r>
              <a:rPr lang="es-ES" sz="2600" dirty="0"/>
              <a:t> </a:t>
            </a:r>
            <a:r>
              <a:rPr lang="es-ES" sz="2600" dirty="0" err="1"/>
              <a:t>on</a:t>
            </a:r>
            <a:r>
              <a:rPr lang="es-ES" sz="2600" dirty="0"/>
              <a:t> 27 </a:t>
            </a:r>
            <a:r>
              <a:rPr lang="es-ES" sz="2600" dirty="0" err="1"/>
              <a:t>December</a:t>
            </a:r>
            <a:r>
              <a:rPr lang="es-ES" sz="2600" dirty="0"/>
              <a:t> 1978.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196559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D12FB6E-4DB9-41EE-BDD9-FC7656C9A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512"/>
            <a:ext cx="10515600" cy="57349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dirty="0">
                <a:solidFill>
                  <a:srgbClr val="FF0000"/>
                </a:solidFill>
              </a:rPr>
              <a:t>2. </a:t>
            </a:r>
            <a:r>
              <a:rPr lang="es-ES" dirty="0">
                <a:solidFill>
                  <a:srgbClr val="1F1850"/>
                </a:solidFill>
              </a:rPr>
              <a:t>Do </a:t>
            </a:r>
            <a:r>
              <a:rPr lang="es-ES" dirty="0" err="1">
                <a:solidFill>
                  <a:srgbClr val="1F1850"/>
                </a:solidFill>
              </a:rPr>
              <a:t>you</a:t>
            </a:r>
            <a:r>
              <a:rPr lang="es-ES" dirty="0">
                <a:solidFill>
                  <a:srgbClr val="1F1850"/>
                </a:solidFill>
              </a:rPr>
              <a:t> </a:t>
            </a:r>
            <a:r>
              <a:rPr lang="es-ES" dirty="0" err="1">
                <a:solidFill>
                  <a:srgbClr val="1F1850"/>
                </a:solidFill>
              </a:rPr>
              <a:t>think</a:t>
            </a:r>
            <a:r>
              <a:rPr lang="es-ES" dirty="0">
                <a:solidFill>
                  <a:srgbClr val="1F1850"/>
                </a:solidFill>
              </a:rPr>
              <a:t> a </a:t>
            </a:r>
            <a:r>
              <a:rPr lang="es-ES" dirty="0" err="1">
                <a:solidFill>
                  <a:srgbClr val="1F1850"/>
                </a:solidFill>
              </a:rPr>
              <a:t>constitution</a:t>
            </a:r>
            <a:r>
              <a:rPr lang="es-ES" dirty="0">
                <a:solidFill>
                  <a:srgbClr val="1F1850"/>
                </a:solidFill>
              </a:rPr>
              <a:t> </a:t>
            </a:r>
            <a:r>
              <a:rPr lang="es-ES" dirty="0" err="1">
                <a:solidFill>
                  <a:srgbClr val="1F1850"/>
                </a:solidFill>
              </a:rPr>
              <a:t>is</a:t>
            </a:r>
            <a:r>
              <a:rPr lang="es-ES" dirty="0">
                <a:solidFill>
                  <a:srgbClr val="1F1850"/>
                </a:solidFill>
              </a:rPr>
              <a:t> a </a:t>
            </a:r>
            <a:r>
              <a:rPr lang="es-ES" dirty="0" err="1">
                <a:solidFill>
                  <a:srgbClr val="1F1850"/>
                </a:solidFill>
              </a:rPr>
              <a:t>good</a:t>
            </a:r>
            <a:r>
              <a:rPr lang="es-ES" dirty="0">
                <a:solidFill>
                  <a:srgbClr val="1F1850"/>
                </a:solidFill>
              </a:rPr>
              <a:t> idea? </a:t>
            </a:r>
            <a:r>
              <a:rPr lang="es-ES" dirty="0" err="1">
                <a:solidFill>
                  <a:srgbClr val="1F1850"/>
                </a:solidFill>
              </a:rPr>
              <a:t>Give</a:t>
            </a:r>
            <a:r>
              <a:rPr lang="es-ES" dirty="0">
                <a:solidFill>
                  <a:srgbClr val="1F1850"/>
                </a:solidFill>
              </a:rPr>
              <a:t> </a:t>
            </a:r>
            <a:r>
              <a:rPr lang="es-ES" dirty="0" err="1">
                <a:solidFill>
                  <a:srgbClr val="1F1850"/>
                </a:solidFill>
              </a:rPr>
              <a:t>reasons</a:t>
            </a:r>
            <a:r>
              <a:rPr lang="es-ES" dirty="0">
                <a:solidFill>
                  <a:srgbClr val="1F1850"/>
                </a:solidFill>
              </a:rPr>
              <a:t> </a:t>
            </a:r>
            <a:r>
              <a:rPr lang="es-ES" dirty="0" err="1">
                <a:solidFill>
                  <a:srgbClr val="1F1850"/>
                </a:solidFill>
              </a:rPr>
              <a:t>for</a:t>
            </a:r>
            <a:r>
              <a:rPr lang="es-ES" dirty="0">
                <a:solidFill>
                  <a:srgbClr val="1F1850"/>
                </a:solidFill>
              </a:rPr>
              <a:t> </a:t>
            </a:r>
            <a:r>
              <a:rPr lang="es-ES" dirty="0" err="1">
                <a:solidFill>
                  <a:srgbClr val="1F1850"/>
                </a:solidFill>
              </a:rPr>
              <a:t>your</a:t>
            </a:r>
            <a:r>
              <a:rPr lang="es-ES" dirty="0">
                <a:solidFill>
                  <a:srgbClr val="1F1850"/>
                </a:solidFill>
              </a:rPr>
              <a:t> </a:t>
            </a:r>
            <a:r>
              <a:rPr lang="es-ES" dirty="0" err="1">
                <a:solidFill>
                  <a:srgbClr val="1F1850"/>
                </a:solidFill>
              </a:rPr>
              <a:t>answer</a:t>
            </a:r>
            <a:r>
              <a:rPr lang="es-ES" dirty="0">
                <a:solidFill>
                  <a:srgbClr val="1F1850"/>
                </a:solidFill>
              </a:rPr>
              <a:t>.</a:t>
            </a:r>
          </a:p>
          <a:p>
            <a:pPr marL="0" indent="0">
              <a:buNone/>
            </a:pPr>
            <a:r>
              <a:rPr lang="es-ES" dirty="0"/>
              <a:t>I </a:t>
            </a:r>
            <a:r>
              <a:rPr lang="es-ES" dirty="0" err="1"/>
              <a:t>obviously</a:t>
            </a:r>
            <a:r>
              <a:rPr lang="es-ES" dirty="0"/>
              <a:t> </a:t>
            </a:r>
            <a:r>
              <a:rPr lang="es-ES" dirty="0" err="1"/>
              <a:t>think</a:t>
            </a:r>
            <a:r>
              <a:rPr lang="es-ES" dirty="0"/>
              <a:t> </a:t>
            </a:r>
            <a:r>
              <a:rPr lang="es-ES" dirty="0" err="1"/>
              <a:t>that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a </a:t>
            </a:r>
            <a:r>
              <a:rPr lang="es-ES" dirty="0" err="1"/>
              <a:t>good</a:t>
            </a:r>
            <a:r>
              <a:rPr lang="es-ES" dirty="0"/>
              <a:t> idea, </a:t>
            </a:r>
            <a:r>
              <a:rPr lang="es-ES" dirty="0" err="1"/>
              <a:t>because</a:t>
            </a:r>
            <a:r>
              <a:rPr lang="es-ES" dirty="0"/>
              <a:t> </a:t>
            </a:r>
            <a:r>
              <a:rPr lang="es-ES" dirty="0" err="1"/>
              <a:t>it</a:t>
            </a:r>
            <a:r>
              <a:rPr lang="es-ES" dirty="0"/>
              <a:t> </a:t>
            </a:r>
            <a:r>
              <a:rPr lang="es-ES" dirty="0" err="1"/>
              <a:t>guarantee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rights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people</a:t>
            </a:r>
            <a:r>
              <a:rPr lang="es-ES" dirty="0"/>
              <a:t>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>
                <a:solidFill>
                  <a:srgbClr val="FF0000"/>
                </a:solidFill>
              </a:rPr>
              <a:t>3.</a:t>
            </a:r>
            <a:r>
              <a:rPr lang="es-ES" dirty="0"/>
              <a:t> </a:t>
            </a:r>
            <a:r>
              <a:rPr lang="es-ES" dirty="0" err="1">
                <a:solidFill>
                  <a:srgbClr val="1F1850"/>
                </a:solidFill>
              </a:rPr>
              <a:t>Read</a:t>
            </a:r>
            <a:r>
              <a:rPr lang="es-ES" dirty="0">
                <a:solidFill>
                  <a:srgbClr val="1F1850"/>
                </a:solidFill>
              </a:rPr>
              <a:t> </a:t>
            </a:r>
            <a:r>
              <a:rPr lang="es-ES" dirty="0" err="1">
                <a:solidFill>
                  <a:srgbClr val="1F1850"/>
                </a:solidFill>
              </a:rPr>
              <a:t>the</a:t>
            </a:r>
            <a:r>
              <a:rPr lang="es-ES" dirty="0">
                <a:solidFill>
                  <a:srgbClr val="1F1850"/>
                </a:solidFill>
              </a:rPr>
              <a:t> </a:t>
            </a:r>
            <a:r>
              <a:rPr lang="es-ES" dirty="0" err="1">
                <a:solidFill>
                  <a:srgbClr val="1F1850"/>
                </a:solidFill>
              </a:rPr>
              <a:t>sentences</a:t>
            </a:r>
            <a:r>
              <a:rPr lang="es-ES" dirty="0">
                <a:solidFill>
                  <a:srgbClr val="1F1850"/>
                </a:solidFill>
              </a:rPr>
              <a:t> </a:t>
            </a:r>
            <a:r>
              <a:rPr lang="es-ES" dirty="0" err="1">
                <a:solidFill>
                  <a:srgbClr val="1F1850"/>
                </a:solidFill>
              </a:rPr>
              <a:t>below</a:t>
            </a:r>
            <a:r>
              <a:rPr lang="es-ES" dirty="0">
                <a:solidFill>
                  <a:srgbClr val="1F1850"/>
                </a:solidFill>
              </a:rPr>
              <a:t>. Decide </a:t>
            </a:r>
            <a:r>
              <a:rPr lang="es-ES" dirty="0" err="1">
                <a:solidFill>
                  <a:srgbClr val="1F1850"/>
                </a:solidFill>
              </a:rPr>
              <a:t>if</a:t>
            </a:r>
            <a:r>
              <a:rPr lang="es-ES" dirty="0">
                <a:solidFill>
                  <a:srgbClr val="1F1850"/>
                </a:solidFill>
              </a:rPr>
              <a:t> </a:t>
            </a:r>
            <a:r>
              <a:rPr lang="es-ES" dirty="0" err="1">
                <a:solidFill>
                  <a:srgbClr val="1F1850"/>
                </a:solidFill>
              </a:rPr>
              <a:t>they</a:t>
            </a:r>
            <a:r>
              <a:rPr lang="es-ES" dirty="0">
                <a:solidFill>
                  <a:srgbClr val="1F1850"/>
                </a:solidFill>
              </a:rPr>
              <a:t> are true </a:t>
            </a:r>
            <a:r>
              <a:rPr lang="es-ES" dirty="0" err="1">
                <a:solidFill>
                  <a:srgbClr val="1F1850"/>
                </a:solidFill>
              </a:rPr>
              <a:t>or</a:t>
            </a:r>
            <a:r>
              <a:rPr lang="es-ES" dirty="0">
                <a:solidFill>
                  <a:srgbClr val="1F1850"/>
                </a:solidFill>
              </a:rPr>
              <a:t> false.</a:t>
            </a:r>
          </a:p>
          <a:p>
            <a:pPr marL="0" indent="0">
              <a:buNone/>
            </a:pPr>
            <a:r>
              <a:rPr lang="es-ES" dirty="0">
                <a:solidFill>
                  <a:srgbClr val="DFCD95"/>
                </a:solidFill>
              </a:rPr>
              <a:t>a)</a:t>
            </a:r>
            <a:r>
              <a:rPr lang="es-ES" dirty="0"/>
              <a:t>In </a:t>
            </a:r>
            <a:r>
              <a:rPr lang="es-ES" dirty="0" err="1"/>
              <a:t>Spain</a:t>
            </a:r>
            <a:r>
              <a:rPr lang="es-ES" dirty="0"/>
              <a:t>, </a:t>
            </a:r>
            <a:r>
              <a:rPr lang="es-ES" dirty="0" err="1"/>
              <a:t>only</a:t>
            </a:r>
            <a:r>
              <a:rPr lang="es-ES" dirty="0"/>
              <a:t> </a:t>
            </a:r>
            <a:r>
              <a:rPr lang="es-ES" dirty="0" err="1"/>
              <a:t>men</a:t>
            </a:r>
            <a:r>
              <a:rPr lang="es-ES" dirty="0"/>
              <a:t> can vote </a:t>
            </a:r>
            <a:r>
              <a:rPr lang="es-ES" dirty="0" err="1"/>
              <a:t>when</a:t>
            </a:r>
            <a:r>
              <a:rPr lang="es-ES" dirty="0"/>
              <a:t> </a:t>
            </a:r>
            <a:r>
              <a:rPr lang="es-ES" dirty="0" err="1"/>
              <a:t>they</a:t>
            </a:r>
            <a:r>
              <a:rPr lang="es-ES" dirty="0"/>
              <a:t> are 18.</a:t>
            </a: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FALSE</a:t>
            </a:r>
            <a:r>
              <a:rPr lang="en-GB" dirty="0"/>
              <a:t>. In Spain, women and men can vote when they are 18.</a:t>
            </a:r>
          </a:p>
          <a:p>
            <a:pPr marL="0" indent="0">
              <a:buNone/>
            </a:pPr>
            <a:r>
              <a:rPr lang="en-GB" dirty="0">
                <a:solidFill>
                  <a:srgbClr val="DFCD95"/>
                </a:solidFill>
              </a:rPr>
              <a:t>b)</a:t>
            </a:r>
            <a:r>
              <a:rPr lang="en-GB" dirty="0"/>
              <a:t>There are general elections every four years.</a:t>
            </a:r>
          </a:p>
          <a:p>
            <a:pPr marL="0" indent="0">
              <a:buNone/>
            </a:pPr>
            <a:r>
              <a:rPr lang="en-GB" dirty="0">
                <a:solidFill>
                  <a:schemeClr val="accent6"/>
                </a:solidFill>
              </a:rPr>
              <a:t>True</a:t>
            </a:r>
            <a:r>
              <a:rPr lang="en-GB" dirty="0"/>
              <a:t>.</a:t>
            </a:r>
          </a:p>
          <a:p>
            <a:pPr marL="0" indent="0">
              <a:buNone/>
            </a:pPr>
            <a:r>
              <a:rPr lang="en-GB" dirty="0">
                <a:solidFill>
                  <a:srgbClr val="DFCD95"/>
                </a:solidFill>
              </a:rPr>
              <a:t>c)</a:t>
            </a:r>
            <a:r>
              <a:rPr lang="en-GB" dirty="0"/>
              <a:t>The King chooses the government in Spain.</a:t>
            </a: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False</a:t>
            </a:r>
            <a:r>
              <a:rPr lang="en-GB" dirty="0"/>
              <a:t>. The citizens choose the government in Spain.</a:t>
            </a:r>
          </a:p>
          <a:p>
            <a:pPr marL="0" indent="0">
              <a:buNone/>
            </a:pPr>
            <a:r>
              <a:rPr lang="en-GB" dirty="0">
                <a:solidFill>
                  <a:srgbClr val="DFCD95"/>
                </a:solidFill>
              </a:rPr>
              <a:t>d)</a:t>
            </a:r>
            <a:r>
              <a:rPr lang="en-GB" dirty="0"/>
              <a:t>The Constitution of 1978 states that Spain is a democracy.</a:t>
            </a:r>
          </a:p>
          <a:p>
            <a:pPr marL="0" indent="0">
              <a:buNone/>
            </a:pPr>
            <a:r>
              <a:rPr lang="en-GB" dirty="0">
                <a:solidFill>
                  <a:schemeClr val="accent6"/>
                </a:solidFill>
              </a:rPr>
              <a:t>True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04493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093F69C-1982-47F6-ACEF-34ADDD4FC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6230"/>
            <a:ext cx="10515600" cy="5848489"/>
          </a:xfrm>
        </p:spPr>
        <p:txBody>
          <a:bodyPr/>
          <a:lstStyle/>
          <a:p>
            <a:pPr marL="0" indent="0">
              <a:buNone/>
            </a:pPr>
            <a:r>
              <a:rPr lang="es-ES" sz="2600" dirty="0">
                <a:solidFill>
                  <a:srgbClr val="FF0000"/>
                </a:solidFill>
              </a:rPr>
              <a:t>4. </a:t>
            </a:r>
            <a:r>
              <a:rPr lang="es-ES" sz="2600" dirty="0" err="1">
                <a:solidFill>
                  <a:srgbClr val="1F1850"/>
                </a:solidFill>
              </a:rPr>
              <a:t>Copy</a:t>
            </a:r>
            <a:r>
              <a:rPr lang="es-ES" sz="2600" dirty="0">
                <a:solidFill>
                  <a:srgbClr val="1F1850"/>
                </a:solidFill>
              </a:rPr>
              <a:t> and complete </a:t>
            </a:r>
            <a:r>
              <a:rPr lang="es-ES" sz="2600" dirty="0" err="1">
                <a:solidFill>
                  <a:srgbClr val="1F1850"/>
                </a:solidFill>
              </a:rPr>
              <a:t>these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sentences</a:t>
            </a:r>
            <a:r>
              <a:rPr lang="es-ES" sz="2600" dirty="0">
                <a:solidFill>
                  <a:srgbClr val="1F1850"/>
                </a:solidFill>
              </a:rPr>
              <a:t>.</a:t>
            </a:r>
          </a:p>
          <a:p>
            <a:pPr marL="0" indent="0">
              <a:buNone/>
            </a:pPr>
            <a:r>
              <a:rPr lang="es-ES" sz="2600" dirty="0">
                <a:solidFill>
                  <a:srgbClr val="DFCD95"/>
                </a:solidFill>
              </a:rPr>
              <a:t>a)</a:t>
            </a:r>
            <a:r>
              <a:rPr lang="es-ES" sz="2600" dirty="0" err="1"/>
              <a:t>Spain</a:t>
            </a:r>
            <a:r>
              <a:rPr lang="es-ES" sz="2600" dirty="0"/>
              <a:t> </a:t>
            </a:r>
            <a:r>
              <a:rPr lang="es-ES" sz="2600" dirty="0" err="1"/>
              <a:t>is</a:t>
            </a:r>
            <a:r>
              <a:rPr lang="es-ES" sz="2600" dirty="0"/>
              <a:t> a </a:t>
            </a:r>
            <a:r>
              <a:rPr lang="es-ES" sz="2600" dirty="0" err="1">
                <a:solidFill>
                  <a:srgbClr val="792D83"/>
                </a:solidFill>
              </a:rPr>
              <a:t>Parliamentary</a:t>
            </a:r>
            <a:r>
              <a:rPr lang="es-ES" sz="2600" dirty="0"/>
              <a:t> </a:t>
            </a:r>
            <a:r>
              <a:rPr lang="es-ES" sz="2600" dirty="0" err="1">
                <a:solidFill>
                  <a:srgbClr val="1F1850"/>
                </a:solidFill>
              </a:rPr>
              <a:t>monarchy</a:t>
            </a:r>
            <a:r>
              <a:rPr lang="es-ES" sz="2600" dirty="0"/>
              <a:t>.</a:t>
            </a:r>
          </a:p>
          <a:p>
            <a:pPr marL="0" indent="0">
              <a:buNone/>
            </a:pPr>
            <a:r>
              <a:rPr lang="en-GB" sz="2600" dirty="0">
                <a:solidFill>
                  <a:srgbClr val="DFCD95"/>
                </a:solidFill>
              </a:rPr>
              <a:t>b)</a:t>
            </a:r>
            <a:r>
              <a:rPr lang="en-GB" sz="2600" dirty="0"/>
              <a:t>The </a:t>
            </a:r>
            <a:r>
              <a:rPr lang="en-GB" sz="2600" dirty="0">
                <a:solidFill>
                  <a:srgbClr val="792D83"/>
                </a:solidFill>
              </a:rPr>
              <a:t>Prime Minister </a:t>
            </a:r>
            <a:r>
              <a:rPr lang="en-GB" sz="2600" dirty="0"/>
              <a:t>is the Head of Government</a:t>
            </a:r>
          </a:p>
          <a:p>
            <a:pPr marL="0" indent="0">
              <a:buNone/>
            </a:pPr>
            <a:r>
              <a:rPr lang="en-GB" sz="2600" dirty="0">
                <a:solidFill>
                  <a:srgbClr val="DFCD95"/>
                </a:solidFill>
              </a:rPr>
              <a:t>c)</a:t>
            </a:r>
            <a:r>
              <a:rPr lang="en-GB" sz="2600" dirty="0"/>
              <a:t>The </a:t>
            </a:r>
            <a:r>
              <a:rPr lang="en-GB" sz="2600" dirty="0">
                <a:solidFill>
                  <a:srgbClr val="792D83"/>
                </a:solidFill>
              </a:rPr>
              <a:t>King</a:t>
            </a:r>
            <a:r>
              <a:rPr lang="en-GB" sz="2600" dirty="0"/>
              <a:t> is the Head of State.</a:t>
            </a:r>
          </a:p>
          <a:p>
            <a:pPr marL="0" indent="0">
              <a:buNone/>
            </a:pPr>
            <a:r>
              <a:rPr lang="en-GB" sz="2600" dirty="0">
                <a:solidFill>
                  <a:srgbClr val="DFCD95"/>
                </a:solidFill>
              </a:rPr>
              <a:t>d)</a:t>
            </a:r>
            <a:r>
              <a:rPr lang="en-GB" sz="2600" dirty="0"/>
              <a:t>The Spanish monarchy is hereditary. This means the </a:t>
            </a:r>
            <a:r>
              <a:rPr lang="en-GB" sz="2600" dirty="0">
                <a:solidFill>
                  <a:srgbClr val="792D83"/>
                </a:solidFill>
              </a:rPr>
              <a:t>descendant</a:t>
            </a:r>
            <a:r>
              <a:rPr lang="en-GB" sz="2600" dirty="0"/>
              <a:t> of the King or Queen is heir to the throne.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586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8E6F8B6-4309-463E-98ED-2EB5F0EF0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4806"/>
            <a:ext cx="10515600" cy="59283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600" dirty="0">
                <a:solidFill>
                  <a:srgbClr val="FF0000"/>
                </a:solidFill>
              </a:rPr>
              <a:t>5. </a:t>
            </a:r>
            <a:r>
              <a:rPr lang="es-ES" sz="2600" dirty="0">
                <a:solidFill>
                  <a:srgbClr val="1F1850"/>
                </a:solidFill>
              </a:rPr>
              <a:t>After </a:t>
            </a:r>
            <a:r>
              <a:rPr lang="es-ES" sz="2600" dirty="0" err="1">
                <a:solidFill>
                  <a:srgbClr val="1F1850"/>
                </a:solidFill>
              </a:rPr>
              <a:t>the</a:t>
            </a:r>
            <a:r>
              <a:rPr lang="es-ES" sz="2600" dirty="0">
                <a:solidFill>
                  <a:srgbClr val="1F1850"/>
                </a:solidFill>
              </a:rPr>
              <a:t> 1978 </a:t>
            </a:r>
            <a:r>
              <a:rPr lang="es-ES" sz="2600" dirty="0" err="1">
                <a:solidFill>
                  <a:srgbClr val="1F1850"/>
                </a:solidFill>
              </a:rPr>
              <a:t>Constitution</a:t>
            </a:r>
            <a:r>
              <a:rPr lang="es-ES" sz="2600" dirty="0">
                <a:solidFill>
                  <a:srgbClr val="1F1850"/>
                </a:solidFill>
              </a:rPr>
              <a:t>, </a:t>
            </a:r>
            <a:r>
              <a:rPr lang="es-ES" sz="2600" dirty="0" err="1">
                <a:solidFill>
                  <a:srgbClr val="1F1850"/>
                </a:solidFill>
              </a:rPr>
              <a:t>women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gained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many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rights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that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they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did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not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have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during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the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dictatorship</a:t>
            </a:r>
            <a:r>
              <a:rPr lang="es-ES" sz="2600" dirty="0">
                <a:solidFill>
                  <a:srgbClr val="1F1850"/>
                </a:solidFill>
              </a:rPr>
              <a:t>. Do </a:t>
            </a:r>
            <a:r>
              <a:rPr lang="es-ES" sz="2600" dirty="0" err="1">
                <a:solidFill>
                  <a:srgbClr val="1F1850"/>
                </a:solidFill>
              </a:rPr>
              <a:t>research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on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the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rights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of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women</a:t>
            </a:r>
            <a:r>
              <a:rPr lang="es-ES" sz="2600" dirty="0">
                <a:solidFill>
                  <a:srgbClr val="1F1850"/>
                </a:solidFill>
              </a:rPr>
              <a:t> in </a:t>
            </a:r>
            <a:r>
              <a:rPr lang="es-ES" sz="2600" dirty="0" err="1">
                <a:solidFill>
                  <a:srgbClr val="1F1850"/>
                </a:solidFill>
              </a:rPr>
              <a:t>Spain</a:t>
            </a:r>
            <a:r>
              <a:rPr lang="es-ES" sz="2600" dirty="0">
                <a:solidFill>
                  <a:srgbClr val="1F1850"/>
                </a:solidFill>
              </a:rPr>
              <a:t>. Use </a:t>
            </a:r>
            <a:r>
              <a:rPr lang="es-ES" sz="2600" dirty="0" err="1">
                <a:solidFill>
                  <a:srgbClr val="1F1850"/>
                </a:solidFill>
              </a:rPr>
              <a:t>the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words</a:t>
            </a:r>
            <a:r>
              <a:rPr lang="es-ES" sz="2600" dirty="0">
                <a:solidFill>
                  <a:srgbClr val="1F1850"/>
                </a:solidFill>
              </a:rPr>
              <a:t> in </a:t>
            </a:r>
            <a:r>
              <a:rPr lang="es-ES" sz="2600" dirty="0" err="1">
                <a:solidFill>
                  <a:srgbClr val="1F1850"/>
                </a:solidFill>
              </a:rPr>
              <a:t>the</a:t>
            </a:r>
            <a:r>
              <a:rPr lang="es-ES" sz="2600" dirty="0">
                <a:solidFill>
                  <a:srgbClr val="1F1850"/>
                </a:solidFill>
              </a:rPr>
              <a:t> box </a:t>
            </a:r>
            <a:r>
              <a:rPr lang="es-ES" sz="2600" dirty="0" err="1">
                <a:solidFill>
                  <a:srgbClr val="1F1850"/>
                </a:solidFill>
              </a:rPr>
              <a:t>to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help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you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think</a:t>
            </a:r>
            <a:r>
              <a:rPr lang="es-ES" sz="2600" dirty="0">
                <a:solidFill>
                  <a:srgbClr val="1F1850"/>
                </a:solidFill>
              </a:rPr>
              <a:t> and </a:t>
            </a:r>
            <a:r>
              <a:rPr lang="es-ES" sz="2600" dirty="0" err="1">
                <a:solidFill>
                  <a:srgbClr val="1F1850"/>
                </a:solidFill>
              </a:rPr>
              <a:t>research</a:t>
            </a:r>
            <a:r>
              <a:rPr lang="es-ES" sz="2600" dirty="0">
                <a:solidFill>
                  <a:srgbClr val="1F1850"/>
                </a:solidFill>
              </a:rPr>
              <a:t>.</a:t>
            </a:r>
          </a:p>
          <a:p>
            <a:pPr marL="0" indent="0">
              <a:buNone/>
            </a:pPr>
            <a:r>
              <a:rPr lang="es-ES" sz="2600" dirty="0">
                <a:solidFill>
                  <a:srgbClr val="DFCD95"/>
                </a:solidFill>
              </a:rPr>
              <a:t>a)</a:t>
            </a:r>
            <a:r>
              <a:rPr lang="es-ES" sz="2600" dirty="0" err="1"/>
              <a:t>What</a:t>
            </a:r>
            <a:r>
              <a:rPr lang="es-ES" sz="2600" dirty="0"/>
              <a:t> </a:t>
            </a:r>
            <a:r>
              <a:rPr lang="es-ES" sz="2600" dirty="0" err="1"/>
              <a:t>rights</a:t>
            </a:r>
            <a:r>
              <a:rPr lang="es-ES" sz="2600" dirty="0"/>
              <a:t> </a:t>
            </a:r>
            <a:r>
              <a:rPr lang="es-ES" sz="2600" dirty="0" err="1"/>
              <a:t>did</a:t>
            </a:r>
            <a:r>
              <a:rPr lang="es-ES" sz="2600" dirty="0"/>
              <a:t> </a:t>
            </a:r>
            <a:r>
              <a:rPr lang="es-ES" sz="2600" dirty="0" err="1"/>
              <a:t>women</a:t>
            </a:r>
            <a:r>
              <a:rPr lang="es-ES" sz="2600" dirty="0"/>
              <a:t> </a:t>
            </a:r>
            <a:r>
              <a:rPr lang="es-ES" sz="2600" dirty="0" err="1"/>
              <a:t>have</a:t>
            </a:r>
            <a:r>
              <a:rPr lang="es-ES" sz="2600" dirty="0"/>
              <a:t> </a:t>
            </a:r>
            <a:r>
              <a:rPr lang="es-ES" sz="2600" dirty="0" err="1"/>
              <a:t>before</a:t>
            </a:r>
            <a:r>
              <a:rPr lang="es-ES" sz="2600" dirty="0"/>
              <a:t> 1978?</a:t>
            </a:r>
          </a:p>
          <a:p>
            <a:pPr marL="0" indent="0">
              <a:buNone/>
            </a:pPr>
            <a:r>
              <a:rPr lang="es-ES" sz="2600" dirty="0" err="1"/>
              <a:t>They</a:t>
            </a:r>
            <a:r>
              <a:rPr lang="es-ES" sz="2600" dirty="0"/>
              <a:t> </a:t>
            </a:r>
            <a:r>
              <a:rPr lang="es-ES" sz="2600" dirty="0" err="1"/>
              <a:t>could</a:t>
            </a:r>
            <a:r>
              <a:rPr lang="es-ES" sz="2600" dirty="0"/>
              <a:t> vote, </a:t>
            </a:r>
            <a:r>
              <a:rPr lang="es-ES" sz="2600" dirty="0" err="1"/>
              <a:t>they</a:t>
            </a:r>
            <a:r>
              <a:rPr lang="es-ES" sz="2600" dirty="0"/>
              <a:t> </a:t>
            </a:r>
            <a:r>
              <a:rPr lang="es-ES" sz="2600" dirty="0" err="1"/>
              <a:t>could</a:t>
            </a:r>
            <a:r>
              <a:rPr lang="es-ES" sz="2600" dirty="0"/>
              <a:t> </a:t>
            </a:r>
            <a:r>
              <a:rPr lang="es-ES" sz="2600" dirty="0" err="1"/>
              <a:t>study</a:t>
            </a:r>
            <a:r>
              <a:rPr lang="es-ES" sz="2600" dirty="0"/>
              <a:t> and </a:t>
            </a:r>
            <a:r>
              <a:rPr lang="es-ES" sz="2600" dirty="0" err="1"/>
              <a:t>work</a:t>
            </a:r>
            <a:r>
              <a:rPr lang="es-ES" sz="2600" dirty="0"/>
              <a:t>.</a:t>
            </a:r>
          </a:p>
          <a:p>
            <a:pPr marL="0" indent="0">
              <a:buNone/>
            </a:pPr>
            <a:r>
              <a:rPr lang="es-ES" sz="2600" dirty="0">
                <a:solidFill>
                  <a:srgbClr val="DFCD95"/>
                </a:solidFill>
              </a:rPr>
              <a:t>b)</a:t>
            </a:r>
            <a:r>
              <a:rPr lang="es-ES" sz="2600" dirty="0" err="1"/>
              <a:t>What</a:t>
            </a:r>
            <a:r>
              <a:rPr lang="es-ES" sz="2600" dirty="0"/>
              <a:t> </a:t>
            </a:r>
            <a:r>
              <a:rPr lang="es-ES" sz="2600" dirty="0" err="1"/>
              <a:t>rights</a:t>
            </a:r>
            <a:r>
              <a:rPr lang="es-ES" sz="2600" dirty="0"/>
              <a:t> do </a:t>
            </a:r>
            <a:r>
              <a:rPr lang="es-ES" sz="2600" dirty="0" err="1"/>
              <a:t>women</a:t>
            </a:r>
            <a:r>
              <a:rPr lang="es-ES" sz="2600" dirty="0"/>
              <a:t> </a:t>
            </a:r>
            <a:r>
              <a:rPr lang="es-ES" sz="2600" dirty="0" err="1"/>
              <a:t>have</a:t>
            </a:r>
            <a:r>
              <a:rPr lang="es-ES" sz="2600" dirty="0"/>
              <a:t> </a:t>
            </a:r>
            <a:r>
              <a:rPr lang="es-ES" sz="2600" dirty="0" err="1"/>
              <a:t>today</a:t>
            </a:r>
            <a:r>
              <a:rPr lang="es-ES" sz="2600" dirty="0"/>
              <a:t>?</a:t>
            </a:r>
          </a:p>
          <a:p>
            <a:pPr marL="0" indent="0">
              <a:buNone/>
            </a:pPr>
            <a:r>
              <a:rPr lang="es-ES" sz="2600" dirty="0" err="1"/>
              <a:t>They</a:t>
            </a:r>
            <a:r>
              <a:rPr lang="es-ES" sz="2600" dirty="0"/>
              <a:t> can </a:t>
            </a:r>
            <a:r>
              <a:rPr lang="es-ES" sz="2600" dirty="0" err="1"/>
              <a:t>have</a:t>
            </a:r>
            <a:r>
              <a:rPr lang="es-ES" sz="2600" dirty="0"/>
              <a:t> a </a:t>
            </a:r>
            <a:r>
              <a:rPr lang="es-ES" sz="2600" dirty="0" err="1"/>
              <a:t>bank</a:t>
            </a:r>
            <a:r>
              <a:rPr lang="es-ES" sz="2600" dirty="0"/>
              <a:t> </a:t>
            </a:r>
            <a:r>
              <a:rPr lang="es-ES" sz="2600" dirty="0" err="1"/>
              <a:t>account</a:t>
            </a:r>
            <a:r>
              <a:rPr lang="es-ES" sz="2600" dirty="0"/>
              <a:t> </a:t>
            </a:r>
            <a:r>
              <a:rPr lang="es-ES" sz="2600" dirty="0" err="1"/>
              <a:t>without</a:t>
            </a:r>
            <a:r>
              <a:rPr lang="es-ES" sz="2600" dirty="0"/>
              <a:t> </a:t>
            </a:r>
            <a:r>
              <a:rPr lang="es-ES" sz="2600" dirty="0" err="1"/>
              <a:t>your</a:t>
            </a:r>
            <a:r>
              <a:rPr lang="es-ES" sz="2600" dirty="0"/>
              <a:t> </a:t>
            </a:r>
            <a:r>
              <a:rPr lang="es-ES" sz="2600" dirty="0" err="1"/>
              <a:t>husband</a:t>
            </a:r>
            <a:r>
              <a:rPr lang="es-ES" sz="2600" dirty="0"/>
              <a:t> </a:t>
            </a:r>
            <a:r>
              <a:rPr lang="es-ES" sz="2600" dirty="0" err="1"/>
              <a:t>giving</a:t>
            </a:r>
            <a:r>
              <a:rPr lang="es-ES" sz="2600" dirty="0"/>
              <a:t> </a:t>
            </a:r>
            <a:r>
              <a:rPr lang="es-ES" sz="2600" dirty="0" err="1"/>
              <a:t>you</a:t>
            </a:r>
            <a:r>
              <a:rPr lang="es-ES" sz="2600" dirty="0"/>
              <a:t> </a:t>
            </a:r>
            <a:r>
              <a:rPr lang="es-ES" sz="2600" dirty="0" err="1"/>
              <a:t>permission</a:t>
            </a:r>
            <a:r>
              <a:rPr lang="es-ES" sz="2600" dirty="0"/>
              <a:t>. </a:t>
            </a:r>
            <a:r>
              <a:rPr lang="es-ES" sz="2600" dirty="0" err="1"/>
              <a:t>They</a:t>
            </a:r>
            <a:r>
              <a:rPr lang="es-ES" sz="2600" dirty="0"/>
              <a:t> </a:t>
            </a:r>
            <a:r>
              <a:rPr lang="es-ES" sz="2600" dirty="0" err="1"/>
              <a:t>also</a:t>
            </a:r>
            <a:r>
              <a:rPr lang="es-ES" sz="2600" dirty="0"/>
              <a:t> </a:t>
            </a:r>
            <a:r>
              <a:rPr lang="es-ES" sz="2600" dirty="0" err="1"/>
              <a:t>have</a:t>
            </a:r>
            <a:r>
              <a:rPr lang="es-ES" sz="2600" dirty="0"/>
              <a:t>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right</a:t>
            </a:r>
            <a:r>
              <a:rPr lang="es-ES" sz="2600" dirty="0"/>
              <a:t> </a:t>
            </a:r>
            <a:r>
              <a:rPr lang="es-ES" sz="2600" dirty="0" err="1"/>
              <a:t>of</a:t>
            </a:r>
            <a:r>
              <a:rPr lang="es-ES" sz="2600" dirty="0"/>
              <a:t> </a:t>
            </a:r>
            <a:r>
              <a:rPr lang="es-ES" sz="2600" dirty="0" err="1"/>
              <a:t>being</a:t>
            </a:r>
            <a:r>
              <a:rPr lang="es-ES" sz="2600" dirty="0"/>
              <a:t> free </a:t>
            </a:r>
            <a:r>
              <a:rPr lang="es-ES" sz="2600" dirty="0" err="1"/>
              <a:t>without</a:t>
            </a:r>
            <a:r>
              <a:rPr lang="es-ES" sz="2600" dirty="0"/>
              <a:t> </a:t>
            </a:r>
            <a:r>
              <a:rPr lang="es-ES" sz="2600" dirty="0" err="1"/>
              <a:t>discrimination</a:t>
            </a:r>
            <a:r>
              <a:rPr lang="es-ES" sz="2600" dirty="0"/>
              <a:t>.</a:t>
            </a:r>
          </a:p>
          <a:p>
            <a:pPr marL="0" indent="0">
              <a:buNone/>
            </a:pPr>
            <a:r>
              <a:rPr lang="es-ES" sz="2600" dirty="0">
                <a:solidFill>
                  <a:srgbClr val="DFCD95"/>
                </a:solidFill>
              </a:rPr>
              <a:t>c)</a:t>
            </a:r>
            <a:r>
              <a:rPr lang="es-ES" sz="2600" dirty="0" err="1"/>
              <a:t>What</a:t>
            </a:r>
            <a:r>
              <a:rPr lang="es-ES" sz="2600" dirty="0"/>
              <a:t> </a:t>
            </a:r>
            <a:r>
              <a:rPr lang="es-ES" sz="2600" dirty="0" err="1"/>
              <a:t>rights</a:t>
            </a:r>
            <a:r>
              <a:rPr lang="es-ES" sz="2600" dirty="0"/>
              <a:t> do </a:t>
            </a:r>
            <a:r>
              <a:rPr lang="es-ES" sz="2600" dirty="0" err="1"/>
              <a:t>you</a:t>
            </a:r>
            <a:r>
              <a:rPr lang="es-ES" sz="2600" dirty="0"/>
              <a:t> </a:t>
            </a:r>
            <a:r>
              <a:rPr lang="es-ES" sz="2600" dirty="0" err="1"/>
              <a:t>think</a:t>
            </a:r>
            <a:r>
              <a:rPr lang="es-ES" sz="2600" dirty="0"/>
              <a:t> </a:t>
            </a:r>
            <a:r>
              <a:rPr lang="es-ES" sz="2600" dirty="0" err="1"/>
              <a:t>people</a:t>
            </a:r>
            <a:r>
              <a:rPr lang="es-ES" sz="2600" dirty="0"/>
              <a:t> </a:t>
            </a:r>
            <a:r>
              <a:rPr lang="es-ES" sz="2600" dirty="0" err="1"/>
              <a:t>still</a:t>
            </a:r>
            <a:r>
              <a:rPr lang="es-ES" sz="2600" dirty="0"/>
              <a:t> </a:t>
            </a:r>
            <a:r>
              <a:rPr lang="es-ES" sz="2600" dirty="0" err="1"/>
              <a:t>fight</a:t>
            </a:r>
            <a:r>
              <a:rPr lang="es-ES" sz="2600" dirty="0"/>
              <a:t> </a:t>
            </a:r>
            <a:r>
              <a:rPr lang="es-ES" sz="2600" dirty="0" err="1"/>
              <a:t>for</a:t>
            </a:r>
            <a:r>
              <a:rPr lang="es-ES" sz="2600" dirty="0"/>
              <a:t> </a:t>
            </a:r>
            <a:r>
              <a:rPr lang="es-ES" sz="2600" dirty="0" err="1"/>
              <a:t>today</a:t>
            </a:r>
            <a:r>
              <a:rPr lang="es-ES" sz="2600" dirty="0"/>
              <a:t>?</a:t>
            </a:r>
          </a:p>
          <a:p>
            <a:pPr marL="0" indent="0">
              <a:buNone/>
            </a:pPr>
            <a:r>
              <a:rPr lang="es-ES" sz="2600" dirty="0" err="1"/>
              <a:t>Gender</a:t>
            </a:r>
            <a:r>
              <a:rPr lang="es-ES" sz="2600" dirty="0"/>
              <a:t> </a:t>
            </a:r>
            <a:r>
              <a:rPr lang="es-ES" sz="2600" dirty="0" err="1"/>
              <a:t>equality</a:t>
            </a:r>
            <a:r>
              <a:rPr lang="es-ES" sz="2600" dirty="0"/>
              <a:t>, total legal </a:t>
            </a:r>
            <a:r>
              <a:rPr lang="es-ES" sz="2600" dirty="0" err="1"/>
              <a:t>abortation</a:t>
            </a:r>
            <a:r>
              <a:rPr lang="es-ES" sz="2600" dirty="0"/>
              <a:t>, </a:t>
            </a:r>
            <a:r>
              <a:rPr lang="es-ES" sz="2600" dirty="0" err="1"/>
              <a:t>race</a:t>
            </a:r>
            <a:r>
              <a:rPr lang="es-ES" sz="2600" dirty="0"/>
              <a:t> </a:t>
            </a:r>
            <a:r>
              <a:rPr lang="es-ES" sz="2600" dirty="0" err="1"/>
              <a:t>equality</a:t>
            </a:r>
            <a:r>
              <a:rPr lang="es-ES" sz="2600" dirty="0"/>
              <a:t>, </a:t>
            </a:r>
            <a:r>
              <a:rPr lang="es-ES" sz="2600" dirty="0" err="1"/>
              <a:t>not</a:t>
            </a:r>
            <a:r>
              <a:rPr lang="es-ES" sz="2600" dirty="0"/>
              <a:t> </a:t>
            </a:r>
            <a:r>
              <a:rPr lang="es-ES" sz="2600" dirty="0" err="1"/>
              <a:t>to</a:t>
            </a:r>
            <a:r>
              <a:rPr lang="es-ES" sz="2600" dirty="0"/>
              <a:t> </a:t>
            </a:r>
            <a:r>
              <a:rPr lang="es-ES" sz="2600" dirty="0" err="1"/>
              <a:t>homophobia</a:t>
            </a:r>
            <a:r>
              <a:rPr lang="es-ES" sz="2600" dirty="0"/>
              <a:t>, </a:t>
            </a:r>
            <a:r>
              <a:rPr lang="es-ES" sz="2600" dirty="0" err="1"/>
              <a:t>respect</a:t>
            </a:r>
            <a:r>
              <a:rPr lang="es-ES" sz="2600" dirty="0"/>
              <a:t> </a:t>
            </a:r>
            <a:r>
              <a:rPr lang="es-ES" sz="2600" dirty="0" err="1"/>
              <a:t>others</a:t>
            </a:r>
            <a:r>
              <a:rPr lang="es-ES" sz="2600" dirty="0"/>
              <a:t>, and </a:t>
            </a:r>
            <a:r>
              <a:rPr lang="es-ES" sz="2600" dirty="0" err="1"/>
              <a:t>many</a:t>
            </a:r>
            <a:r>
              <a:rPr lang="es-ES" sz="2600" dirty="0"/>
              <a:t> more.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1448726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6FE3890-DD80-41C0-ACC1-216ADEA2E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Bell MT" panose="02020503060305020303" pitchFamily="18" charset="0"/>
              </a:rPr>
              <a:t>Page 46 (</a:t>
            </a:r>
            <a:r>
              <a:rPr lang="es-ES" dirty="0" err="1">
                <a:latin typeface="Bell MT" panose="02020503060305020303" pitchFamily="18" charset="0"/>
              </a:rPr>
              <a:t>The</a:t>
            </a:r>
            <a:r>
              <a:rPr lang="es-ES" dirty="0">
                <a:latin typeface="Bell MT" panose="02020503060305020303" pitchFamily="18" charset="0"/>
              </a:rPr>
              <a:t> </a:t>
            </a:r>
            <a:r>
              <a:rPr lang="es-ES" dirty="0" err="1">
                <a:latin typeface="Bell MT" panose="02020503060305020303" pitchFamily="18" charset="0"/>
              </a:rPr>
              <a:t>Constitution</a:t>
            </a:r>
            <a:r>
              <a:rPr lang="es-ES" dirty="0">
                <a:latin typeface="Bell MT" panose="02020503060305020303" pitchFamily="18" charset="0"/>
              </a:rPr>
              <a:t> </a:t>
            </a:r>
            <a:r>
              <a:rPr lang="es-ES" dirty="0" err="1">
                <a:latin typeface="Bell MT" panose="02020503060305020303" pitchFamily="18" charset="0"/>
              </a:rPr>
              <a:t>of</a:t>
            </a:r>
            <a:r>
              <a:rPr lang="es-ES" dirty="0">
                <a:latin typeface="Bell MT" panose="02020503060305020303" pitchFamily="18" charset="0"/>
              </a:rPr>
              <a:t> 1978)</a:t>
            </a:r>
            <a:endParaRPr lang="en-GB" dirty="0">
              <a:latin typeface="Bell MT" panose="02020503060305020303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3D76DE1-B6ED-4C22-B754-4229B735D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2600" dirty="0">
                <a:solidFill>
                  <a:srgbClr val="FF0000"/>
                </a:solidFill>
              </a:rPr>
              <a:t>1. </a:t>
            </a:r>
            <a:r>
              <a:rPr lang="es-ES" sz="2600" dirty="0" err="1">
                <a:solidFill>
                  <a:srgbClr val="1F1850"/>
                </a:solidFill>
              </a:rPr>
              <a:t>What</a:t>
            </a:r>
            <a:r>
              <a:rPr lang="es-ES" sz="2600" dirty="0">
                <a:solidFill>
                  <a:srgbClr val="1F1850"/>
                </a:solidFill>
              </a:rPr>
              <a:t> are </a:t>
            </a:r>
            <a:r>
              <a:rPr lang="es-ES" sz="2600" dirty="0" err="1">
                <a:solidFill>
                  <a:srgbClr val="1F1850"/>
                </a:solidFill>
              </a:rPr>
              <a:t>the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official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languages</a:t>
            </a:r>
            <a:r>
              <a:rPr lang="es-ES" sz="2600" dirty="0">
                <a:solidFill>
                  <a:srgbClr val="1F1850"/>
                </a:solidFill>
              </a:rPr>
              <a:t> in </a:t>
            </a:r>
            <a:r>
              <a:rPr lang="es-ES" sz="2600" dirty="0" err="1">
                <a:solidFill>
                  <a:srgbClr val="1F1850"/>
                </a:solidFill>
              </a:rPr>
              <a:t>Spain</a:t>
            </a:r>
            <a:r>
              <a:rPr lang="es-ES" sz="2600" dirty="0">
                <a:solidFill>
                  <a:srgbClr val="1F1850"/>
                </a:solidFill>
              </a:rPr>
              <a:t>? </a:t>
            </a:r>
            <a:r>
              <a:rPr lang="es-ES" sz="2600" dirty="0" err="1">
                <a:solidFill>
                  <a:srgbClr val="1F1850"/>
                </a:solidFill>
              </a:rPr>
              <a:t>How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many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of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them</a:t>
            </a:r>
            <a:r>
              <a:rPr lang="es-ES" sz="2600" dirty="0">
                <a:solidFill>
                  <a:srgbClr val="1F1850"/>
                </a:solidFill>
              </a:rPr>
              <a:t> do </a:t>
            </a:r>
            <a:r>
              <a:rPr lang="es-ES" sz="2600" dirty="0" err="1">
                <a:solidFill>
                  <a:srgbClr val="1F1850"/>
                </a:solidFill>
              </a:rPr>
              <a:t>you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speak</a:t>
            </a:r>
            <a:r>
              <a:rPr lang="es-ES" sz="2600" dirty="0">
                <a:solidFill>
                  <a:srgbClr val="1F1850"/>
                </a:solidFill>
              </a:rPr>
              <a:t>?</a:t>
            </a:r>
          </a:p>
          <a:p>
            <a:pPr marL="0" indent="0">
              <a:buNone/>
            </a:pPr>
            <a:r>
              <a:rPr lang="es-ES" sz="2600" dirty="0" err="1"/>
              <a:t>Spanish</a:t>
            </a:r>
            <a:r>
              <a:rPr lang="es-ES" sz="2600" dirty="0"/>
              <a:t> </a:t>
            </a:r>
            <a:r>
              <a:rPr lang="es-ES" sz="2600" dirty="0" err="1"/>
              <a:t>is</a:t>
            </a:r>
            <a:r>
              <a:rPr lang="es-ES" sz="2600" dirty="0"/>
              <a:t>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official</a:t>
            </a:r>
            <a:r>
              <a:rPr lang="es-ES" sz="2600" dirty="0"/>
              <a:t> </a:t>
            </a:r>
            <a:r>
              <a:rPr lang="es-ES" sz="2600" dirty="0" err="1"/>
              <a:t>language</a:t>
            </a:r>
            <a:r>
              <a:rPr lang="es-ES" sz="2600" dirty="0"/>
              <a:t>, </a:t>
            </a:r>
            <a:r>
              <a:rPr lang="es-ES" sz="2600" dirty="0" err="1"/>
              <a:t>but</a:t>
            </a:r>
            <a:r>
              <a:rPr lang="es-ES" sz="2600" dirty="0"/>
              <a:t> </a:t>
            </a:r>
            <a:r>
              <a:rPr lang="es-ES" sz="2600" dirty="0" err="1"/>
              <a:t>there</a:t>
            </a:r>
            <a:r>
              <a:rPr lang="es-ES" sz="2600" dirty="0"/>
              <a:t> are </a:t>
            </a:r>
            <a:r>
              <a:rPr lang="es-ES" sz="2600" dirty="0" err="1"/>
              <a:t>others</a:t>
            </a:r>
            <a:r>
              <a:rPr lang="es-ES" sz="2600" dirty="0"/>
              <a:t> </a:t>
            </a:r>
            <a:r>
              <a:rPr lang="es-ES" sz="2600" dirty="0" err="1"/>
              <a:t>for</a:t>
            </a:r>
            <a:r>
              <a:rPr lang="es-ES" sz="2600" dirty="0"/>
              <a:t> </a:t>
            </a:r>
            <a:r>
              <a:rPr lang="es-ES" sz="2600" dirty="0" err="1"/>
              <a:t>some</a:t>
            </a:r>
            <a:r>
              <a:rPr lang="es-ES" sz="2600" dirty="0"/>
              <a:t> </a:t>
            </a:r>
            <a:r>
              <a:rPr lang="es-ES" sz="2600" dirty="0" err="1"/>
              <a:t>communities</a:t>
            </a:r>
            <a:r>
              <a:rPr lang="es-ES" sz="2600" dirty="0"/>
              <a:t>. I </a:t>
            </a:r>
            <a:r>
              <a:rPr lang="es-ES" sz="2600" dirty="0" err="1"/>
              <a:t>only</a:t>
            </a:r>
            <a:r>
              <a:rPr lang="es-ES" sz="2600" dirty="0"/>
              <a:t> </a:t>
            </a:r>
            <a:r>
              <a:rPr lang="es-ES" sz="2600" dirty="0" err="1"/>
              <a:t>speak</a:t>
            </a:r>
            <a:r>
              <a:rPr lang="es-ES" sz="2600" dirty="0"/>
              <a:t> </a:t>
            </a:r>
            <a:r>
              <a:rPr lang="es-ES" sz="2600" dirty="0" err="1"/>
              <a:t>Spanish</a:t>
            </a:r>
            <a:r>
              <a:rPr lang="es-ES" sz="2600" dirty="0"/>
              <a:t>.</a:t>
            </a:r>
          </a:p>
          <a:p>
            <a:pPr marL="0" indent="0">
              <a:buNone/>
            </a:pPr>
            <a:endParaRPr lang="es-ES" sz="2600" dirty="0"/>
          </a:p>
          <a:p>
            <a:pPr marL="0" indent="0">
              <a:buNone/>
            </a:pPr>
            <a:r>
              <a:rPr lang="es-ES" sz="2600" dirty="0">
                <a:solidFill>
                  <a:srgbClr val="FF0000"/>
                </a:solidFill>
              </a:rPr>
              <a:t>2. </a:t>
            </a:r>
            <a:r>
              <a:rPr lang="es-ES" sz="2600" dirty="0" err="1">
                <a:solidFill>
                  <a:srgbClr val="1F1850"/>
                </a:solidFill>
              </a:rPr>
              <a:t>These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words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appear</a:t>
            </a:r>
            <a:r>
              <a:rPr lang="es-ES" sz="2600" dirty="0">
                <a:solidFill>
                  <a:srgbClr val="1F1850"/>
                </a:solidFill>
              </a:rPr>
              <a:t> in </a:t>
            </a:r>
            <a:r>
              <a:rPr lang="es-ES" sz="2600" dirty="0" err="1">
                <a:solidFill>
                  <a:srgbClr val="1F1850"/>
                </a:solidFill>
              </a:rPr>
              <a:t>the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Constitution</a:t>
            </a:r>
            <a:r>
              <a:rPr lang="es-ES" sz="2600" dirty="0">
                <a:solidFill>
                  <a:srgbClr val="1F1850"/>
                </a:solidFill>
              </a:rPr>
              <a:t>. </a:t>
            </a:r>
            <a:r>
              <a:rPr lang="es-ES" sz="2600" dirty="0" err="1">
                <a:solidFill>
                  <a:srgbClr val="1F1850"/>
                </a:solidFill>
              </a:rPr>
              <a:t>What</a:t>
            </a:r>
            <a:r>
              <a:rPr lang="es-ES" sz="2600" dirty="0">
                <a:solidFill>
                  <a:srgbClr val="1F1850"/>
                </a:solidFill>
              </a:rPr>
              <a:t> do </a:t>
            </a:r>
            <a:r>
              <a:rPr lang="es-ES" sz="2600" dirty="0" err="1">
                <a:solidFill>
                  <a:srgbClr val="1F1850"/>
                </a:solidFill>
              </a:rPr>
              <a:t>they</a:t>
            </a:r>
            <a:r>
              <a:rPr lang="es-ES" sz="2600" dirty="0">
                <a:solidFill>
                  <a:srgbClr val="1F1850"/>
                </a:solidFill>
              </a:rPr>
              <a:t> mean?</a:t>
            </a:r>
          </a:p>
          <a:p>
            <a:pPr marL="0" indent="0">
              <a:buNone/>
            </a:pPr>
            <a:r>
              <a:rPr lang="es-ES" sz="2600" dirty="0"/>
              <a:t>Liberty: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state</a:t>
            </a:r>
            <a:r>
              <a:rPr lang="es-ES" sz="2600" dirty="0"/>
              <a:t> </a:t>
            </a:r>
            <a:r>
              <a:rPr lang="es-ES" sz="2600" dirty="0" err="1"/>
              <a:t>of</a:t>
            </a:r>
            <a:r>
              <a:rPr lang="es-ES" sz="2600" dirty="0"/>
              <a:t> </a:t>
            </a:r>
            <a:r>
              <a:rPr lang="es-ES" sz="2600" dirty="0" err="1"/>
              <a:t>being</a:t>
            </a:r>
            <a:r>
              <a:rPr lang="es-ES" sz="2600" dirty="0"/>
              <a:t> free </a:t>
            </a:r>
            <a:r>
              <a:rPr lang="es-ES" sz="2600" dirty="0" err="1"/>
              <a:t>withing</a:t>
            </a:r>
            <a:r>
              <a:rPr lang="es-ES" sz="2600" dirty="0"/>
              <a:t> </a:t>
            </a:r>
            <a:r>
              <a:rPr lang="es-ES" sz="2600" dirty="0" err="1"/>
              <a:t>society</a:t>
            </a:r>
            <a:r>
              <a:rPr lang="es-ES" sz="2600" dirty="0"/>
              <a:t> </a:t>
            </a:r>
            <a:r>
              <a:rPr lang="es-ES" sz="2600" dirty="0" err="1"/>
              <a:t>restrictions</a:t>
            </a:r>
            <a:r>
              <a:rPr lang="es-ES" sz="2600" dirty="0"/>
              <a:t>.</a:t>
            </a:r>
          </a:p>
          <a:p>
            <a:pPr marL="0" indent="0">
              <a:buNone/>
            </a:pPr>
            <a:r>
              <a:rPr lang="es-ES" sz="2600" dirty="0" err="1"/>
              <a:t>Justice</a:t>
            </a:r>
            <a:r>
              <a:rPr lang="es-ES" sz="2600" dirty="0"/>
              <a:t>: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administration</a:t>
            </a:r>
            <a:r>
              <a:rPr lang="es-ES" sz="2600" dirty="0"/>
              <a:t> </a:t>
            </a:r>
            <a:r>
              <a:rPr lang="es-ES" sz="2600" dirty="0" err="1"/>
              <a:t>of</a:t>
            </a:r>
            <a:r>
              <a:rPr lang="es-ES" sz="2600" dirty="0"/>
              <a:t>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law</a:t>
            </a:r>
            <a:r>
              <a:rPr lang="es-ES" sz="2600" dirty="0"/>
              <a:t> </a:t>
            </a:r>
            <a:r>
              <a:rPr lang="es-ES" sz="2600" dirty="0" err="1"/>
              <a:t>or</a:t>
            </a:r>
            <a:r>
              <a:rPr lang="es-ES" sz="2600" dirty="0"/>
              <a:t> </a:t>
            </a:r>
            <a:r>
              <a:rPr lang="es-ES" sz="2600" dirty="0" err="1"/>
              <a:t>authority</a:t>
            </a:r>
            <a:r>
              <a:rPr lang="es-ES" sz="2600" dirty="0"/>
              <a:t> in </a:t>
            </a:r>
            <a:r>
              <a:rPr lang="es-ES" sz="2600" dirty="0" err="1"/>
              <a:t>maintaining</a:t>
            </a:r>
            <a:r>
              <a:rPr lang="es-ES" sz="2600" dirty="0"/>
              <a:t> </a:t>
            </a:r>
            <a:r>
              <a:rPr lang="es-ES" sz="2600" dirty="0" err="1"/>
              <a:t>us</a:t>
            </a:r>
            <a:r>
              <a:rPr lang="es-ES" sz="2600" dirty="0"/>
              <a:t>.</a:t>
            </a:r>
          </a:p>
          <a:p>
            <a:pPr marL="0" indent="0">
              <a:buNone/>
            </a:pPr>
            <a:r>
              <a:rPr lang="es-ES" sz="2600" dirty="0" err="1"/>
              <a:t>Equality</a:t>
            </a:r>
            <a:r>
              <a:rPr lang="es-ES" sz="2600" dirty="0"/>
              <a:t>: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state</a:t>
            </a:r>
            <a:r>
              <a:rPr lang="es-ES" sz="2600" dirty="0"/>
              <a:t> </a:t>
            </a:r>
            <a:r>
              <a:rPr lang="es-ES" sz="2600" dirty="0" err="1"/>
              <a:t>of</a:t>
            </a:r>
            <a:r>
              <a:rPr lang="es-ES" sz="2600" dirty="0"/>
              <a:t> </a:t>
            </a:r>
            <a:r>
              <a:rPr lang="es-ES" sz="2600" dirty="0" err="1"/>
              <a:t>being</a:t>
            </a:r>
            <a:r>
              <a:rPr lang="es-ES" sz="2600" dirty="0"/>
              <a:t> 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same</a:t>
            </a:r>
            <a:r>
              <a:rPr lang="es-ES" sz="2600" dirty="0"/>
              <a:t>, </a:t>
            </a:r>
            <a:r>
              <a:rPr lang="es-ES" sz="2600" dirty="0" err="1"/>
              <a:t>especially</a:t>
            </a:r>
            <a:r>
              <a:rPr lang="es-ES" sz="2600" dirty="0"/>
              <a:t> in </a:t>
            </a:r>
            <a:r>
              <a:rPr lang="es-ES" sz="2600" dirty="0" err="1"/>
              <a:t>rights</a:t>
            </a:r>
            <a:r>
              <a:rPr lang="es-ES" sz="2600" dirty="0"/>
              <a:t>, </a:t>
            </a:r>
            <a:r>
              <a:rPr lang="es-ES" sz="2600" dirty="0" err="1"/>
              <a:t>or</a:t>
            </a:r>
            <a:r>
              <a:rPr lang="es-ES" sz="2600" dirty="0"/>
              <a:t> </a:t>
            </a:r>
            <a:r>
              <a:rPr lang="es-ES" sz="2600" dirty="0" err="1"/>
              <a:t>opportunities</a:t>
            </a:r>
            <a:r>
              <a:rPr lang="es-ES" sz="2600" dirty="0"/>
              <a:t>. 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2352035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95DB069-9075-443B-B457-78173EC7D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76860" cy="1325563"/>
          </a:xfrm>
        </p:spPr>
        <p:txBody>
          <a:bodyPr/>
          <a:lstStyle/>
          <a:p>
            <a:r>
              <a:rPr lang="es-ES" dirty="0">
                <a:latin typeface="Bell MT" panose="02020503060305020303" pitchFamily="18" charset="0"/>
              </a:rPr>
              <a:t>Page 47 (</a:t>
            </a:r>
            <a:r>
              <a:rPr lang="es-ES" dirty="0" err="1">
                <a:latin typeface="Bell MT" panose="02020503060305020303" pitchFamily="18" charset="0"/>
              </a:rPr>
              <a:t>Elections</a:t>
            </a:r>
            <a:r>
              <a:rPr lang="es-ES" dirty="0">
                <a:latin typeface="Bell MT" panose="02020503060305020303" pitchFamily="18" charset="0"/>
              </a:rPr>
              <a:t> &amp; </a:t>
            </a:r>
            <a:r>
              <a:rPr lang="es-ES" dirty="0" err="1">
                <a:latin typeface="Bell MT" panose="02020503060305020303" pitchFamily="18" charset="0"/>
              </a:rPr>
              <a:t>The</a:t>
            </a:r>
            <a:r>
              <a:rPr lang="es-ES" dirty="0">
                <a:latin typeface="Bell MT" panose="02020503060305020303" pitchFamily="18" charset="0"/>
              </a:rPr>
              <a:t> </a:t>
            </a:r>
            <a:r>
              <a:rPr lang="es-ES" dirty="0" err="1">
                <a:latin typeface="Bell MT" panose="02020503060305020303" pitchFamily="18" charset="0"/>
              </a:rPr>
              <a:t>Spanish</a:t>
            </a:r>
            <a:r>
              <a:rPr lang="es-ES" dirty="0">
                <a:latin typeface="Bell MT" panose="02020503060305020303" pitchFamily="18" charset="0"/>
              </a:rPr>
              <a:t> </a:t>
            </a:r>
            <a:r>
              <a:rPr lang="es-ES" dirty="0" err="1">
                <a:latin typeface="Bell MT" panose="02020503060305020303" pitchFamily="18" charset="0"/>
              </a:rPr>
              <a:t>Monarchy</a:t>
            </a:r>
            <a:r>
              <a:rPr lang="es-ES" dirty="0">
                <a:latin typeface="Bell MT" panose="02020503060305020303" pitchFamily="18" charset="0"/>
              </a:rPr>
              <a:t>)</a:t>
            </a:r>
            <a:endParaRPr lang="en-GB" dirty="0">
              <a:latin typeface="Bell MT" panose="02020503060305020303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AF8859E-FAFE-4DE6-85AB-BB9FF678A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2600" dirty="0">
                <a:solidFill>
                  <a:srgbClr val="FF0000"/>
                </a:solidFill>
              </a:rPr>
              <a:t>3. </a:t>
            </a:r>
            <a:r>
              <a:rPr lang="es-ES" sz="2600" dirty="0">
                <a:solidFill>
                  <a:srgbClr val="1F1850"/>
                </a:solidFill>
              </a:rPr>
              <a:t>Listen and complete </a:t>
            </a:r>
            <a:r>
              <a:rPr lang="es-ES" sz="2600" dirty="0" err="1">
                <a:solidFill>
                  <a:srgbClr val="1F1850"/>
                </a:solidFill>
              </a:rPr>
              <a:t>the</a:t>
            </a:r>
            <a:r>
              <a:rPr lang="es-ES" sz="2600" dirty="0">
                <a:solidFill>
                  <a:srgbClr val="1F1850"/>
                </a:solidFill>
              </a:rPr>
              <a:t> </a:t>
            </a:r>
            <a:r>
              <a:rPr lang="es-ES" sz="2600" dirty="0" err="1">
                <a:solidFill>
                  <a:srgbClr val="1F1850"/>
                </a:solidFill>
              </a:rPr>
              <a:t>sentences</a:t>
            </a:r>
            <a:r>
              <a:rPr lang="es-ES" sz="2600" dirty="0">
                <a:solidFill>
                  <a:srgbClr val="1F1850"/>
                </a:solidFill>
              </a:rPr>
              <a:t>.</a:t>
            </a:r>
          </a:p>
          <a:p>
            <a:pPr marL="0" indent="0">
              <a:buNone/>
            </a:pPr>
            <a:r>
              <a:rPr lang="en-GB" sz="2600" dirty="0">
                <a:solidFill>
                  <a:srgbClr val="DFCD95"/>
                </a:solidFill>
              </a:rPr>
              <a:t>a) </a:t>
            </a:r>
            <a:r>
              <a:rPr lang="en-GB" sz="2600" dirty="0"/>
              <a:t>Spain has </a:t>
            </a:r>
            <a:r>
              <a:rPr lang="en-GB" sz="2600" dirty="0">
                <a:solidFill>
                  <a:srgbClr val="792D83"/>
                </a:solidFill>
              </a:rPr>
              <a:t>three</a:t>
            </a:r>
            <a:r>
              <a:rPr lang="en-GB" sz="2600" dirty="0"/>
              <a:t> national symbols.                                                                              </a:t>
            </a:r>
            <a:r>
              <a:rPr lang="en-GB" sz="2600" dirty="0">
                <a:solidFill>
                  <a:srgbClr val="DFCD95"/>
                </a:solidFill>
              </a:rPr>
              <a:t>b) </a:t>
            </a:r>
            <a:r>
              <a:rPr lang="en-GB" sz="2600" dirty="0"/>
              <a:t>The Constitution does not mention the </a:t>
            </a:r>
            <a:r>
              <a:rPr lang="en-GB" sz="2600" dirty="0">
                <a:solidFill>
                  <a:srgbClr val="792D83"/>
                </a:solidFill>
              </a:rPr>
              <a:t>coat of arms</a:t>
            </a:r>
            <a:r>
              <a:rPr lang="en-GB" sz="2600" dirty="0"/>
              <a:t> or the national anthem.                                                                                                                         </a:t>
            </a:r>
            <a:r>
              <a:rPr lang="en-GB" sz="2600" dirty="0">
                <a:solidFill>
                  <a:srgbClr val="DFCD95"/>
                </a:solidFill>
              </a:rPr>
              <a:t>c) </a:t>
            </a:r>
            <a:r>
              <a:rPr lang="en-GB" sz="2600" dirty="0"/>
              <a:t>A mural crown was on the coat of arms during the </a:t>
            </a:r>
            <a:r>
              <a:rPr lang="en-GB" sz="2600" dirty="0">
                <a:solidFill>
                  <a:srgbClr val="FF0000"/>
                </a:solidFill>
              </a:rPr>
              <a:t>First and Second </a:t>
            </a:r>
            <a:r>
              <a:rPr lang="en-GB" sz="2600" dirty="0">
                <a:solidFill>
                  <a:srgbClr val="792D83"/>
                </a:solidFill>
              </a:rPr>
              <a:t>republic</a:t>
            </a:r>
            <a:r>
              <a:rPr lang="en-GB" sz="2600" dirty="0">
                <a:solidFill>
                  <a:srgbClr val="FF0000"/>
                </a:solidFill>
              </a:rPr>
              <a:t>(</a:t>
            </a:r>
            <a:r>
              <a:rPr lang="en-GB" sz="2600" dirty="0">
                <a:solidFill>
                  <a:srgbClr val="792D83"/>
                </a:solidFill>
              </a:rPr>
              <a:t>s</a:t>
            </a:r>
            <a:r>
              <a:rPr lang="en-GB" sz="2600" dirty="0">
                <a:solidFill>
                  <a:srgbClr val="FF0000"/>
                </a:solidFill>
              </a:rPr>
              <a:t>)</a:t>
            </a:r>
            <a:r>
              <a:rPr lang="en-GB" sz="2600" dirty="0"/>
              <a:t>.                                                                                                                      </a:t>
            </a:r>
            <a:r>
              <a:rPr lang="en-GB" sz="2600" dirty="0">
                <a:solidFill>
                  <a:srgbClr val="DFCD95"/>
                </a:solidFill>
              </a:rPr>
              <a:t>d) </a:t>
            </a:r>
            <a:r>
              <a:rPr lang="en-GB" sz="2600" dirty="0"/>
              <a:t>The current version of the anthem is from </a:t>
            </a:r>
            <a:r>
              <a:rPr lang="en-GB" sz="2600" dirty="0">
                <a:solidFill>
                  <a:srgbClr val="792D83"/>
                </a:solidFill>
              </a:rPr>
              <a:t>1978</a:t>
            </a:r>
            <a:r>
              <a:rPr lang="en-GB" sz="2600" dirty="0"/>
              <a:t>.</a:t>
            </a: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r>
              <a:rPr lang="en-GB" sz="2600" dirty="0">
                <a:solidFill>
                  <a:srgbClr val="FF0000"/>
                </a:solidFill>
              </a:rPr>
              <a:t>4. </a:t>
            </a:r>
            <a:r>
              <a:rPr lang="en-GB" sz="2600" dirty="0">
                <a:solidFill>
                  <a:srgbClr val="1F1850"/>
                </a:solidFill>
              </a:rPr>
              <a:t>How is a democratic government formed in Spain?</a:t>
            </a:r>
          </a:p>
          <a:p>
            <a:pPr marL="0" indent="0">
              <a:buNone/>
            </a:pPr>
            <a:r>
              <a:rPr lang="en-GB" sz="2600" dirty="0"/>
              <a:t>All citizens aged 18 and over vote the Prime Minister, and the party with more votes wins the elections.</a:t>
            </a:r>
          </a:p>
          <a:p>
            <a:pPr marL="0" indent="0">
              <a:buNone/>
            </a:pP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3302839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7080A1A-5803-4F1F-BC6F-AA445986A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2660"/>
            <a:ext cx="10515600" cy="56443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600" dirty="0">
                <a:solidFill>
                  <a:srgbClr val="FF0000"/>
                </a:solidFill>
              </a:rPr>
              <a:t>5. </a:t>
            </a:r>
            <a:r>
              <a:rPr lang="en-GB" sz="2600" dirty="0">
                <a:solidFill>
                  <a:srgbClr val="1F1850"/>
                </a:solidFill>
              </a:rPr>
              <a:t>How does the role of Parliament differ from the role of the Spanish Monarch?</a:t>
            </a:r>
          </a:p>
          <a:p>
            <a:pPr marL="0" indent="0">
              <a:buNone/>
            </a:pPr>
            <a:r>
              <a:rPr lang="en-GB" sz="2600" dirty="0"/>
              <a:t>Spain is a parliamentary monarchy, the King or Queen is the Head of State, but Parliament makes and approves laws.</a:t>
            </a:r>
          </a:p>
        </p:txBody>
      </p:sp>
    </p:spTree>
    <p:extLst>
      <p:ext uri="{BB962C8B-B14F-4D97-AF65-F5344CB8AC3E}">
        <p14:creationId xmlns:p14="http://schemas.microsoft.com/office/powerpoint/2010/main" val="1701323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D1925D6-A3FD-4BFE-B4F2-307503E9B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0035" y="365472"/>
            <a:ext cx="7782017" cy="1325563"/>
          </a:xfrm>
        </p:spPr>
        <p:txBody>
          <a:bodyPr>
            <a:normAutofit/>
          </a:bodyPr>
          <a:lstStyle/>
          <a:p>
            <a:r>
              <a:rPr lang="es-ES" sz="3600" dirty="0">
                <a:latin typeface="Bell MT" panose="02020503060305020303" pitchFamily="18" charset="0"/>
              </a:rPr>
              <a:t>THE CONSTITUTION OF 1978</a:t>
            </a:r>
            <a:endParaRPr lang="en-GB" sz="3600" dirty="0">
              <a:latin typeface="Bell MT" panose="02020503060305020303" pitchFamily="18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E4B317E2-8C8A-46D0-AF75-8F856D5FA574}"/>
              </a:ext>
            </a:extLst>
          </p:cNvPr>
          <p:cNvSpPr/>
          <p:nvPr/>
        </p:nvSpPr>
        <p:spPr>
          <a:xfrm>
            <a:off x="834501" y="1169948"/>
            <a:ext cx="1571348" cy="10849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xmlns="" id="{9AD274BE-CBD1-4CE1-9786-BE0F8E4017F8}"/>
              </a:ext>
            </a:extLst>
          </p:cNvPr>
          <p:cNvCxnSpPr>
            <a:cxnSpLocks/>
          </p:cNvCxnSpPr>
          <p:nvPr/>
        </p:nvCxnSpPr>
        <p:spPr>
          <a:xfrm flipH="1">
            <a:off x="2485748" y="1260629"/>
            <a:ext cx="4261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3726EBB3-28EF-4514-BF22-B6923344E4C4}"/>
              </a:ext>
            </a:extLst>
          </p:cNvPr>
          <p:cNvSpPr txBox="1"/>
          <p:nvPr/>
        </p:nvSpPr>
        <p:spPr>
          <a:xfrm>
            <a:off x="905522" y="1260629"/>
            <a:ext cx="14293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It</a:t>
            </a:r>
            <a:r>
              <a:rPr lang="es-ES" dirty="0"/>
              <a:t> </a:t>
            </a:r>
            <a:r>
              <a:rPr lang="es-ES" dirty="0" err="1"/>
              <a:t>was</a:t>
            </a:r>
            <a:r>
              <a:rPr lang="es-ES" dirty="0"/>
              <a:t> </a:t>
            </a:r>
            <a:r>
              <a:rPr lang="es-ES" dirty="0" err="1"/>
              <a:t>written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7 </a:t>
            </a:r>
            <a:r>
              <a:rPr lang="es-ES" dirty="0" err="1"/>
              <a:t>people</a:t>
            </a:r>
            <a:r>
              <a:rPr lang="es-ES" dirty="0"/>
              <a:t>.</a:t>
            </a:r>
            <a:endParaRPr lang="en-GB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16073EA9-6B1C-44EA-AFC5-7428593C946E}"/>
              </a:ext>
            </a:extLst>
          </p:cNvPr>
          <p:cNvSpPr txBox="1"/>
          <p:nvPr/>
        </p:nvSpPr>
        <p:spPr>
          <a:xfrm>
            <a:off x="9641149" y="1169948"/>
            <a:ext cx="20684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Parliament</a:t>
            </a:r>
            <a:r>
              <a:rPr lang="es-ES" dirty="0"/>
              <a:t> </a:t>
            </a:r>
            <a:r>
              <a:rPr lang="es-ES" dirty="0" err="1"/>
              <a:t>approved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Constitution</a:t>
            </a:r>
            <a:r>
              <a:rPr lang="es-ES" dirty="0"/>
              <a:t> and </a:t>
            </a:r>
            <a:r>
              <a:rPr lang="es-ES" dirty="0" err="1"/>
              <a:t>then</a:t>
            </a:r>
            <a:r>
              <a:rPr lang="es-ES" dirty="0"/>
              <a:t> a </a:t>
            </a:r>
            <a:r>
              <a:rPr lang="es-ES" dirty="0" err="1"/>
              <a:t>majority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Spanish</a:t>
            </a:r>
            <a:r>
              <a:rPr lang="es-ES" dirty="0"/>
              <a:t> </a:t>
            </a:r>
            <a:r>
              <a:rPr lang="es-ES" dirty="0" err="1"/>
              <a:t>citizens</a:t>
            </a:r>
            <a:r>
              <a:rPr lang="es-ES" dirty="0"/>
              <a:t> </a:t>
            </a:r>
            <a:r>
              <a:rPr lang="es-ES" dirty="0" err="1"/>
              <a:t>accepted</a:t>
            </a:r>
            <a:r>
              <a:rPr lang="es-ES" dirty="0"/>
              <a:t> </a:t>
            </a:r>
            <a:r>
              <a:rPr lang="es-ES" dirty="0" err="1"/>
              <a:t>it</a:t>
            </a:r>
            <a:r>
              <a:rPr lang="es-ES" dirty="0"/>
              <a:t> in a </a:t>
            </a:r>
            <a:r>
              <a:rPr lang="es-ES" dirty="0" err="1"/>
              <a:t>referendum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6 </a:t>
            </a:r>
            <a:r>
              <a:rPr lang="es-ES" dirty="0" err="1"/>
              <a:t>December</a:t>
            </a:r>
            <a:r>
              <a:rPr lang="es-ES" dirty="0"/>
              <a:t> 1978.</a:t>
            </a:r>
            <a:endParaRPr lang="en-GB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3DBD434-4454-4276-9A6B-C4A24162CF58}"/>
              </a:ext>
            </a:extLst>
          </p:cNvPr>
          <p:cNvSpPr/>
          <p:nvPr/>
        </p:nvSpPr>
        <p:spPr>
          <a:xfrm>
            <a:off x="9641148" y="1169941"/>
            <a:ext cx="1811045" cy="23083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xmlns="" id="{45CF72AE-995D-40D7-ADD7-BEF91A9065CD}"/>
              </a:ext>
            </a:extLst>
          </p:cNvPr>
          <p:cNvCxnSpPr>
            <a:cxnSpLocks/>
          </p:cNvCxnSpPr>
          <p:nvPr/>
        </p:nvCxnSpPr>
        <p:spPr>
          <a:xfrm>
            <a:off x="9223899" y="1260629"/>
            <a:ext cx="33735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xmlns="" id="{A279FF56-5047-4A88-8B31-D70EF628D30E}"/>
              </a:ext>
            </a:extLst>
          </p:cNvPr>
          <p:cNvCxnSpPr/>
          <p:nvPr/>
        </p:nvCxnSpPr>
        <p:spPr>
          <a:xfrm>
            <a:off x="2911876" y="1420427"/>
            <a:ext cx="0" cy="11807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xmlns="" id="{11B0727D-F7D0-4EAC-8B01-A2B6D797A38E}"/>
              </a:ext>
            </a:extLst>
          </p:cNvPr>
          <p:cNvCxnSpPr>
            <a:cxnSpLocks/>
          </p:cNvCxnSpPr>
          <p:nvPr/>
        </p:nvCxnSpPr>
        <p:spPr>
          <a:xfrm flipH="1">
            <a:off x="2405850" y="2601157"/>
            <a:ext cx="50602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19877E7B-7437-41E2-A57B-29FEF44B3096}"/>
              </a:ext>
            </a:extLst>
          </p:cNvPr>
          <p:cNvSpPr txBox="1"/>
          <p:nvPr/>
        </p:nvSpPr>
        <p:spPr>
          <a:xfrm>
            <a:off x="914399" y="2458050"/>
            <a:ext cx="142930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It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foundation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democracy</a:t>
            </a:r>
            <a:r>
              <a:rPr lang="es-ES" dirty="0"/>
              <a:t> in </a:t>
            </a:r>
            <a:r>
              <a:rPr lang="es-ES" dirty="0" err="1"/>
              <a:t>Spain</a:t>
            </a:r>
            <a:r>
              <a:rPr lang="es-ES" dirty="0"/>
              <a:t>. </a:t>
            </a:r>
            <a:r>
              <a:rPr lang="es-ES" dirty="0" err="1"/>
              <a:t>Is</a:t>
            </a:r>
            <a:r>
              <a:rPr lang="es-ES" dirty="0"/>
              <a:t> a </a:t>
            </a:r>
            <a:r>
              <a:rPr lang="es-ES" dirty="0" err="1"/>
              <a:t>document</a:t>
            </a:r>
            <a:r>
              <a:rPr lang="es-ES" dirty="0"/>
              <a:t> </a:t>
            </a:r>
            <a:r>
              <a:rPr lang="es-ES" dirty="0" err="1"/>
              <a:t>that</a:t>
            </a:r>
            <a:r>
              <a:rPr lang="es-ES" dirty="0"/>
              <a:t> </a:t>
            </a:r>
            <a:r>
              <a:rPr lang="es-ES" dirty="0" err="1"/>
              <a:t>presents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most</a:t>
            </a:r>
            <a:r>
              <a:rPr lang="es-ES" dirty="0"/>
              <a:t> </a:t>
            </a:r>
            <a:r>
              <a:rPr lang="es-ES" dirty="0" err="1"/>
              <a:t>important</a:t>
            </a:r>
            <a:r>
              <a:rPr lang="es-ES" dirty="0"/>
              <a:t> </a:t>
            </a:r>
            <a:r>
              <a:rPr lang="es-ES" dirty="0" err="1"/>
              <a:t>principles</a:t>
            </a:r>
            <a:r>
              <a:rPr lang="es-ES" dirty="0"/>
              <a:t> and </a:t>
            </a:r>
            <a:r>
              <a:rPr lang="es-ES" dirty="0" err="1"/>
              <a:t>values</a:t>
            </a:r>
            <a:r>
              <a:rPr lang="es-ES" dirty="0"/>
              <a:t>.</a:t>
            </a:r>
            <a:endParaRPr lang="en-GB" dirty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12D99877-F4A9-43AC-A360-9488E589F1EE}"/>
              </a:ext>
            </a:extLst>
          </p:cNvPr>
          <p:cNvSpPr/>
          <p:nvPr/>
        </p:nvSpPr>
        <p:spPr>
          <a:xfrm>
            <a:off x="914399" y="2458050"/>
            <a:ext cx="1420428" cy="313932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xmlns="" id="{C2CA799C-2333-4E8E-A71B-A5DA81A7F55A}"/>
              </a:ext>
            </a:extLst>
          </p:cNvPr>
          <p:cNvCxnSpPr>
            <a:cxnSpLocks/>
          </p:cNvCxnSpPr>
          <p:nvPr/>
        </p:nvCxnSpPr>
        <p:spPr>
          <a:xfrm>
            <a:off x="9035143" y="1260629"/>
            <a:ext cx="0" cy="25602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xmlns="" id="{D661AFED-A70D-4FDE-AF26-BDDAE60BF832}"/>
              </a:ext>
            </a:extLst>
          </p:cNvPr>
          <p:cNvCxnSpPr/>
          <p:nvPr/>
        </p:nvCxnSpPr>
        <p:spPr>
          <a:xfrm>
            <a:off x="9035143" y="3820886"/>
            <a:ext cx="52610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uadroTexto 27">
            <a:extLst>
              <a:ext uri="{FF2B5EF4-FFF2-40B4-BE49-F238E27FC236}">
                <a16:creationId xmlns:a16="http://schemas.microsoft.com/office/drawing/2014/main" xmlns="" id="{8C91D668-D6BD-4EAD-9959-DA70328C0446}"/>
              </a:ext>
            </a:extLst>
          </p:cNvPr>
          <p:cNvSpPr txBox="1"/>
          <p:nvPr/>
        </p:nvSpPr>
        <p:spPr>
          <a:xfrm>
            <a:off x="9731829" y="3820886"/>
            <a:ext cx="1621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It</a:t>
            </a:r>
            <a:r>
              <a:rPr lang="es-ES" dirty="0"/>
              <a:t> </a:t>
            </a:r>
            <a:r>
              <a:rPr lang="es-ES" dirty="0" err="1"/>
              <a:t>values</a:t>
            </a:r>
            <a:r>
              <a:rPr lang="es-ES" dirty="0"/>
              <a:t> are </a:t>
            </a:r>
            <a:r>
              <a:rPr lang="es-ES" dirty="0" err="1"/>
              <a:t>freedom</a:t>
            </a:r>
            <a:r>
              <a:rPr lang="es-ES" dirty="0"/>
              <a:t>, </a:t>
            </a:r>
            <a:r>
              <a:rPr lang="es-ES" dirty="0" err="1"/>
              <a:t>justice</a:t>
            </a:r>
            <a:r>
              <a:rPr lang="es-ES" dirty="0"/>
              <a:t> and </a:t>
            </a:r>
            <a:r>
              <a:rPr lang="es-ES" dirty="0" err="1"/>
              <a:t>equality</a:t>
            </a:r>
            <a:r>
              <a:rPr lang="es-ES" dirty="0"/>
              <a:t>.</a:t>
            </a:r>
            <a:endParaRPr lang="en-GB" dirty="0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20B6D8D1-8C60-44DE-A20C-7684A8776F17}"/>
              </a:ext>
            </a:extLst>
          </p:cNvPr>
          <p:cNvSpPr/>
          <p:nvPr/>
        </p:nvSpPr>
        <p:spPr>
          <a:xfrm>
            <a:off x="9731829" y="3820886"/>
            <a:ext cx="1338937" cy="128450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xmlns="" id="{26D21A51-1E41-4DDE-B4A7-F46AE0761BEC}"/>
              </a:ext>
            </a:extLst>
          </p:cNvPr>
          <p:cNvSpPr txBox="1"/>
          <p:nvPr/>
        </p:nvSpPr>
        <p:spPr>
          <a:xfrm>
            <a:off x="4833260" y="1420427"/>
            <a:ext cx="1937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Defines </a:t>
            </a:r>
            <a:r>
              <a:rPr lang="es-ES" b="1" dirty="0" err="1"/>
              <a:t>Spain</a:t>
            </a:r>
            <a:r>
              <a:rPr lang="es-ES" b="1" dirty="0"/>
              <a:t> as:</a:t>
            </a:r>
            <a:endParaRPr lang="en-GB" b="1" dirty="0"/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xmlns="" id="{7CF295C5-DFE6-46E1-8779-4677690CEEAB}"/>
              </a:ext>
            </a:extLst>
          </p:cNvPr>
          <p:cNvSpPr txBox="1"/>
          <p:nvPr/>
        </p:nvSpPr>
        <p:spPr>
          <a:xfrm>
            <a:off x="3183863" y="2088718"/>
            <a:ext cx="1785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latin typeface="+mj-lt"/>
              </a:rPr>
              <a:t>Democratic</a:t>
            </a:r>
            <a:r>
              <a:rPr lang="es-ES" b="1" dirty="0">
                <a:latin typeface="+mj-lt"/>
              </a:rPr>
              <a:t> </a:t>
            </a:r>
            <a:r>
              <a:rPr lang="es-ES" b="1" dirty="0" err="1">
                <a:latin typeface="+mj-lt"/>
              </a:rPr>
              <a:t>State</a:t>
            </a:r>
            <a:r>
              <a:rPr lang="es-ES" b="1" dirty="0">
                <a:latin typeface="+mj-lt"/>
              </a:rPr>
              <a:t> </a:t>
            </a:r>
            <a:endParaRPr lang="en-GB" b="1" dirty="0">
              <a:latin typeface="+mj-lt"/>
            </a:endParaRP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xmlns="" id="{943C9344-8CC1-49C4-88C7-2C085D11EAF7}"/>
              </a:ext>
            </a:extLst>
          </p:cNvPr>
          <p:cNvSpPr/>
          <p:nvPr/>
        </p:nvSpPr>
        <p:spPr>
          <a:xfrm>
            <a:off x="4833260" y="1463398"/>
            <a:ext cx="178523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ángulo: esquinas redondeadas 45">
            <a:extLst>
              <a:ext uri="{FF2B5EF4-FFF2-40B4-BE49-F238E27FC236}">
                <a16:creationId xmlns:a16="http://schemas.microsoft.com/office/drawing/2014/main" xmlns="" id="{01245E13-EAB3-4406-B03C-1A8E2B71723E}"/>
              </a:ext>
            </a:extLst>
          </p:cNvPr>
          <p:cNvSpPr/>
          <p:nvPr/>
        </p:nvSpPr>
        <p:spPr>
          <a:xfrm>
            <a:off x="3183863" y="2088718"/>
            <a:ext cx="1785222" cy="36933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xmlns="" id="{75788C66-6936-4848-93C3-D0DB15955CB0}"/>
              </a:ext>
            </a:extLst>
          </p:cNvPr>
          <p:cNvSpPr txBox="1"/>
          <p:nvPr/>
        </p:nvSpPr>
        <p:spPr>
          <a:xfrm>
            <a:off x="3152290" y="2703019"/>
            <a:ext cx="19433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Citizens</a:t>
            </a:r>
            <a:r>
              <a:rPr lang="es-ES" dirty="0"/>
              <a:t> can vote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representatives</a:t>
            </a:r>
            <a:r>
              <a:rPr lang="es-ES" dirty="0"/>
              <a:t> in </a:t>
            </a:r>
            <a:r>
              <a:rPr lang="es-ES" dirty="0" err="1"/>
              <a:t>government</a:t>
            </a:r>
            <a:r>
              <a:rPr lang="es-ES" dirty="0"/>
              <a:t>.</a:t>
            </a:r>
            <a:endParaRPr lang="en-GB" dirty="0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xmlns="" id="{64772816-06A7-48D2-8147-70E14B1F0F1F}"/>
              </a:ext>
            </a:extLst>
          </p:cNvPr>
          <p:cNvSpPr/>
          <p:nvPr/>
        </p:nvSpPr>
        <p:spPr>
          <a:xfrm>
            <a:off x="5222101" y="1974226"/>
            <a:ext cx="15028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latin typeface="+mj-lt"/>
              </a:rPr>
              <a:t>Territorially Decentralised State</a:t>
            </a:r>
          </a:p>
        </p:txBody>
      </p:sp>
      <p:sp>
        <p:nvSpPr>
          <p:cNvPr id="49" name="Rectángulo: esquinas redondeadas 48">
            <a:extLst>
              <a:ext uri="{FF2B5EF4-FFF2-40B4-BE49-F238E27FC236}">
                <a16:creationId xmlns:a16="http://schemas.microsoft.com/office/drawing/2014/main" xmlns="" id="{11814BD7-94C8-4CD9-A3CD-B6B60A3EBC5E}"/>
              </a:ext>
            </a:extLst>
          </p:cNvPr>
          <p:cNvSpPr/>
          <p:nvPr/>
        </p:nvSpPr>
        <p:spPr>
          <a:xfrm>
            <a:off x="5222101" y="2010793"/>
            <a:ext cx="1396381" cy="88676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xmlns="" id="{8831D8D9-C1E7-4733-A870-FF4D2077C3D2}"/>
              </a:ext>
            </a:extLst>
          </p:cNvPr>
          <p:cNvSpPr/>
          <p:nvPr/>
        </p:nvSpPr>
        <p:spPr>
          <a:xfrm>
            <a:off x="5151279" y="3217666"/>
            <a:ext cx="192108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This outlines the right of the autonomous communities to self-govern.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xmlns="" id="{A234BCE5-A423-4DFF-AB6D-7C3F38EB0145}"/>
              </a:ext>
            </a:extLst>
          </p:cNvPr>
          <p:cNvSpPr txBox="1"/>
          <p:nvPr/>
        </p:nvSpPr>
        <p:spPr>
          <a:xfrm>
            <a:off x="7002763" y="1984088"/>
            <a:ext cx="1986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latin typeface="+mj-lt"/>
              </a:rPr>
              <a:t>Parliamentary</a:t>
            </a:r>
            <a:r>
              <a:rPr lang="es-ES" b="1" dirty="0">
                <a:latin typeface="+mj-lt"/>
              </a:rPr>
              <a:t> </a:t>
            </a:r>
            <a:r>
              <a:rPr lang="es-ES" b="1" dirty="0" err="1">
                <a:latin typeface="+mj-lt"/>
              </a:rPr>
              <a:t>Monarchy</a:t>
            </a:r>
            <a:endParaRPr lang="en-GB" b="1" dirty="0">
              <a:latin typeface="+mj-lt"/>
            </a:endParaRPr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xmlns="" id="{99AA3B9F-5C85-4951-94C0-25285150BBEB}"/>
              </a:ext>
            </a:extLst>
          </p:cNvPr>
          <p:cNvSpPr/>
          <p:nvPr/>
        </p:nvSpPr>
        <p:spPr>
          <a:xfrm>
            <a:off x="6940258" y="2992839"/>
            <a:ext cx="20791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The monarchs represents the country as the Head of State, but the Parliament is responsible for making and approving laws.</a:t>
            </a:r>
          </a:p>
        </p:txBody>
      </p:sp>
      <p:sp>
        <p:nvSpPr>
          <p:cNvPr id="53" name="Rectángulo: esquinas redondeadas 52">
            <a:extLst>
              <a:ext uri="{FF2B5EF4-FFF2-40B4-BE49-F238E27FC236}">
                <a16:creationId xmlns:a16="http://schemas.microsoft.com/office/drawing/2014/main" xmlns="" id="{61CF3340-A689-4FD7-9F0A-72ECFAB0B248}"/>
              </a:ext>
            </a:extLst>
          </p:cNvPr>
          <p:cNvSpPr/>
          <p:nvPr/>
        </p:nvSpPr>
        <p:spPr>
          <a:xfrm>
            <a:off x="7002763" y="2010792"/>
            <a:ext cx="1464207" cy="64633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xmlns="" id="{31A97600-F9FE-4446-A3C0-D9A5793611D0}"/>
              </a:ext>
            </a:extLst>
          </p:cNvPr>
          <p:cNvSpPr/>
          <p:nvPr/>
        </p:nvSpPr>
        <p:spPr>
          <a:xfrm>
            <a:off x="6940257" y="2992839"/>
            <a:ext cx="1950774" cy="22816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xmlns="" id="{569B0501-DF17-4A2E-AC38-17CD789AA482}"/>
              </a:ext>
            </a:extLst>
          </p:cNvPr>
          <p:cNvSpPr/>
          <p:nvPr/>
        </p:nvSpPr>
        <p:spPr>
          <a:xfrm>
            <a:off x="5131985" y="3209839"/>
            <a:ext cx="1677322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xmlns="" id="{33C07A62-79C6-42D5-B701-41C7A88B5C3E}"/>
              </a:ext>
            </a:extLst>
          </p:cNvPr>
          <p:cNvSpPr/>
          <p:nvPr/>
        </p:nvSpPr>
        <p:spPr>
          <a:xfrm>
            <a:off x="3152290" y="2745990"/>
            <a:ext cx="1898325" cy="8803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9" name="Conector recto de flecha 58">
            <a:extLst>
              <a:ext uri="{FF2B5EF4-FFF2-40B4-BE49-F238E27FC236}">
                <a16:creationId xmlns:a16="http://schemas.microsoft.com/office/drawing/2014/main" xmlns="" id="{220FB0FD-CC56-4FC7-B467-AD8CE544916E}"/>
              </a:ext>
            </a:extLst>
          </p:cNvPr>
          <p:cNvCxnSpPr>
            <a:stCxn id="43" idx="2"/>
          </p:cNvCxnSpPr>
          <p:nvPr/>
        </p:nvCxnSpPr>
        <p:spPr>
          <a:xfrm>
            <a:off x="4076472" y="2458050"/>
            <a:ext cx="0" cy="1990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de flecha 60">
            <a:extLst>
              <a:ext uri="{FF2B5EF4-FFF2-40B4-BE49-F238E27FC236}">
                <a16:creationId xmlns:a16="http://schemas.microsoft.com/office/drawing/2014/main" xmlns="" id="{7859D860-90B5-43AE-B613-AA4A1DA7CDAF}"/>
              </a:ext>
            </a:extLst>
          </p:cNvPr>
          <p:cNvCxnSpPr>
            <a:stCxn id="49" idx="2"/>
          </p:cNvCxnSpPr>
          <p:nvPr/>
        </p:nvCxnSpPr>
        <p:spPr>
          <a:xfrm flipH="1">
            <a:off x="5920291" y="2897557"/>
            <a:ext cx="1" cy="1831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de flecha 62">
            <a:extLst>
              <a:ext uri="{FF2B5EF4-FFF2-40B4-BE49-F238E27FC236}">
                <a16:creationId xmlns:a16="http://schemas.microsoft.com/office/drawing/2014/main" xmlns="" id="{BB12BEE7-057F-4528-995B-EF969A6DE604}"/>
              </a:ext>
            </a:extLst>
          </p:cNvPr>
          <p:cNvCxnSpPr>
            <a:stCxn id="53" idx="2"/>
          </p:cNvCxnSpPr>
          <p:nvPr/>
        </p:nvCxnSpPr>
        <p:spPr>
          <a:xfrm flipH="1">
            <a:off x="7734866" y="2657123"/>
            <a:ext cx="1" cy="2404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CuadroTexto 63">
            <a:extLst>
              <a:ext uri="{FF2B5EF4-FFF2-40B4-BE49-F238E27FC236}">
                <a16:creationId xmlns:a16="http://schemas.microsoft.com/office/drawing/2014/main" xmlns="" id="{FFDB59DC-455D-4E77-99A9-20672747289E}"/>
              </a:ext>
            </a:extLst>
          </p:cNvPr>
          <p:cNvSpPr txBox="1"/>
          <p:nvPr/>
        </p:nvSpPr>
        <p:spPr>
          <a:xfrm>
            <a:off x="2701668" y="4905127"/>
            <a:ext cx="3024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latin typeface="+mj-lt"/>
              </a:rPr>
              <a:t>Rights</a:t>
            </a:r>
            <a:r>
              <a:rPr lang="es-ES" b="1" dirty="0">
                <a:latin typeface="+mj-lt"/>
              </a:rPr>
              <a:t> and </a:t>
            </a:r>
            <a:r>
              <a:rPr lang="es-ES" b="1" dirty="0" err="1">
                <a:latin typeface="+mj-lt"/>
              </a:rPr>
              <a:t>Responsibilities</a:t>
            </a:r>
            <a:endParaRPr lang="en-GB" b="1" dirty="0">
              <a:latin typeface="+mj-lt"/>
            </a:endParaRPr>
          </a:p>
        </p:txBody>
      </p:sp>
      <p:sp>
        <p:nvSpPr>
          <p:cNvPr id="65" name="Rectángulo: esquinas redondeadas 64">
            <a:extLst>
              <a:ext uri="{FF2B5EF4-FFF2-40B4-BE49-F238E27FC236}">
                <a16:creationId xmlns:a16="http://schemas.microsoft.com/office/drawing/2014/main" xmlns="" id="{1CC5272B-6E6F-48B9-B66B-1F86A34047CE}"/>
              </a:ext>
            </a:extLst>
          </p:cNvPr>
          <p:cNvSpPr/>
          <p:nvPr/>
        </p:nvSpPr>
        <p:spPr>
          <a:xfrm>
            <a:off x="2701668" y="4905127"/>
            <a:ext cx="2520434" cy="36932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7" name="Conector recto de flecha 66">
            <a:extLst>
              <a:ext uri="{FF2B5EF4-FFF2-40B4-BE49-F238E27FC236}">
                <a16:creationId xmlns:a16="http://schemas.microsoft.com/office/drawing/2014/main" xmlns="" id="{D6D7CC1C-AB88-4442-9438-0812885058A9}"/>
              </a:ext>
            </a:extLst>
          </p:cNvPr>
          <p:cNvCxnSpPr>
            <a:cxnSpLocks/>
            <a:stCxn id="65" idx="2"/>
          </p:cNvCxnSpPr>
          <p:nvPr/>
        </p:nvCxnSpPr>
        <p:spPr>
          <a:xfrm>
            <a:off x="3961885" y="5274455"/>
            <a:ext cx="0" cy="2228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ángulo 71">
            <a:extLst>
              <a:ext uri="{FF2B5EF4-FFF2-40B4-BE49-F238E27FC236}">
                <a16:creationId xmlns:a16="http://schemas.microsoft.com/office/drawing/2014/main" xmlns="" id="{96AAEE35-13CE-4832-812F-5343E91407C5}"/>
              </a:ext>
            </a:extLst>
          </p:cNvPr>
          <p:cNvSpPr/>
          <p:nvPr/>
        </p:nvSpPr>
        <p:spPr>
          <a:xfrm>
            <a:off x="2526786" y="5663190"/>
            <a:ext cx="90911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All Spanish citizens have rights and responsibilities. A right is something a person is allowed to do, such as access to healthcare and education. A responsibility is an obligation to do something, such as pay taxes and respect the law.</a:t>
            </a:r>
          </a:p>
        </p:txBody>
      </p:sp>
      <p:cxnSp>
        <p:nvCxnSpPr>
          <p:cNvPr id="76" name="Conector recto 75">
            <a:extLst>
              <a:ext uri="{FF2B5EF4-FFF2-40B4-BE49-F238E27FC236}">
                <a16:creationId xmlns:a16="http://schemas.microsoft.com/office/drawing/2014/main" xmlns="" id="{B710169C-EBF1-46C2-B70B-33BDC5B0140E}"/>
              </a:ext>
            </a:extLst>
          </p:cNvPr>
          <p:cNvCxnSpPr/>
          <p:nvPr/>
        </p:nvCxnSpPr>
        <p:spPr>
          <a:xfrm>
            <a:off x="2911876" y="1420427"/>
            <a:ext cx="2404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cto 77">
            <a:extLst>
              <a:ext uri="{FF2B5EF4-FFF2-40B4-BE49-F238E27FC236}">
                <a16:creationId xmlns:a16="http://schemas.microsoft.com/office/drawing/2014/main" xmlns="" id="{29FC1AC8-DD51-4650-9278-55FB1CD6F51A}"/>
              </a:ext>
            </a:extLst>
          </p:cNvPr>
          <p:cNvCxnSpPr>
            <a:cxnSpLocks/>
          </p:cNvCxnSpPr>
          <p:nvPr/>
        </p:nvCxnSpPr>
        <p:spPr>
          <a:xfrm flipV="1">
            <a:off x="3152290" y="1169941"/>
            <a:ext cx="0" cy="2504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ector recto 80">
            <a:extLst>
              <a:ext uri="{FF2B5EF4-FFF2-40B4-BE49-F238E27FC236}">
                <a16:creationId xmlns:a16="http://schemas.microsoft.com/office/drawing/2014/main" xmlns="" id="{66CA4CA0-C725-4F71-B393-4105C70B039A}"/>
              </a:ext>
            </a:extLst>
          </p:cNvPr>
          <p:cNvCxnSpPr>
            <a:cxnSpLocks/>
          </p:cNvCxnSpPr>
          <p:nvPr/>
        </p:nvCxnSpPr>
        <p:spPr>
          <a:xfrm flipV="1">
            <a:off x="9223899" y="1028253"/>
            <a:ext cx="0" cy="2323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85">
            <a:extLst>
              <a:ext uri="{FF2B5EF4-FFF2-40B4-BE49-F238E27FC236}">
                <a16:creationId xmlns:a16="http://schemas.microsoft.com/office/drawing/2014/main" xmlns="" id="{C74A937F-9434-4BEC-93F7-D6E49A9E1644}"/>
              </a:ext>
            </a:extLst>
          </p:cNvPr>
          <p:cNvCxnSpPr/>
          <p:nvPr/>
        </p:nvCxnSpPr>
        <p:spPr>
          <a:xfrm flipH="1">
            <a:off x="9122229" y="1028253"/>
            <a:ext cx="1016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ector recto 87">
            <a:extLst>
              <a:ext uri="{FF2B5EF4-FFF2-40B4-BE49-F238E27FC236}">
                <a16:creationId xmlns:a16="http://schemas.microsoft.com/office/drawing/2014/main" xmlns="" id="{EEBCB282-939B-488E-B205-2727214BC67E}"/>
              </a:ext>
            </a:extLst>
          </p:cNvPr>
          <p:cNvCxnSpPr/>
          <p:nvPr/>
        </p:nvCxnSpPr>
        <p:spPr>
          <a:xfrm flipV="1">
            <a:off x="2911876" y="1169941"/>
            <a:ext cx="0" cy="90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ángulo 89">
            <a:extLst>
              <a:ext uri="{FF2B5EF4-FFF2-40B4-BE49-F238E27FC236}">
                <a16:creationId xmlns:a16="http://schemas.microsoft.com/office/drawing/2014/main" xmlns="" id="{10712E9B-89B8-4144-B9A8-CA761F9C2F00}"/>
              </a:ext>
            </a:extLst>
          </p:cNvPr>
          <p:cNvSpPr/>
          <p:nvPr/>
        </p:nvSpPr>
        <p:spPr>
          <a:xfrm>
            <a:off x="2526786" y="5617074"/>
            <a:ext cx="8925401" cy="10344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098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DA50324-AC3E-4D38-B559-16406D228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-326572" y="250372"/>
            <a:ext cx="10983687" cy="1325563"/>
          </a:xfrm>
        </p:spPr>
        <p:txBody>
          <a:bodyPr>
            <a:normAutofit/>
          </a:bodyPr>
          <a:lstStyle/>
          <a:p>
            <a:r>
              <a:rPr lang="es-ES" dirty="0"/>
              <a:t>               </a:t>
            </a:r>
            <a:r>
              <a:rPr lang="es-ES" dirty="0" err="1">
                <a:latin typeface="Bell MT" panose="02020503060305020303" pitchFamily="18" charset="0"/>
              </a:rPr>
              <a:t>Elections</a:t>
            </a:r>
            <a:r>
              <a:rPr lang="es-ES" dirty="0">
                <a:latin typeface="Bell MT" panose="02020503060305020303" pitchFamily="18" charset="0"/>
              </a:rPr>
              <a:t> &amp; </a:t>
            </a:r>
            <a:r>
              <a:rPr lang="es-ES" dirty="0" err="1">
                <a:latin typeface="Bell MT" panose="02020503060305020303" pitchFamily="18" charset="0"/>
              </a:rPr>
              <a:t>The</a:t>
            </a:r>
            <a:r>
              <a:rPr lang="es-ES" dirty="0">
                <a:latin typeface="Bell MT" panose="02020503060305020303" pitchFamily="18" charset="0"/>
              </a:rPr>
              <a:t> </a:t>
            </a:r>
            <a:r>
              <a:rPr lang="es-ES" dirty="0" err="1">
                <a:latin typeface="Bell MT" panose="02020503060305020303" pitchFamily="18" charset="0"/>
              </a:rPr>
              <a:t>Spanish</a:t>
            </a:r>
            <a:r>
              <a:rPr lang="es-ES" dirty="0">
                <a:latin typeface="Bell MT" panose="02020503060305020303" pitchFamily="18" charset="0"/>
              </a:rPr>
              <a:t> </a:t>
            </a:r>
            <a:r>
              <a:rPr lang="es-ES" dirty="0" err="1">
                <a:latin typeface="Bell MT" panose="02020503060305020303" pitchFamily="18" charset="0"/>
              </a:rPr>
              <a:t>Monarchy</a:t>
            </a:r>
            <a:endParaRPr lang="en-GB" dirty="0">
              <a:latin typeface="Bell MT" panose="0202050306030502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AF2A5528-7610-4141-809E-9C728B40D53C}"/>
              </a:ext>
            </a:extLst>
          </p:cNvPr>
          <p:cNvSpPr txBox="1"/>
          <p:nvPr/>
        </p:nvSpPr>
        <p:spPr>
          <a:xfrm>
            <a:off x="3668483" y="1469736"/>
            <a:ext cx="2612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ELECTIONS</a:t>
            </a:r>
            <a:endParaRPr lang="en-GB" sz="2400" b="1" dirty="0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xmlns="" id="{C42F246A-E986-4984-BB1A-34A075B2DBA3}"/>
              </a:ext>
            </a:extLst>
          </p:cNvPr>
          <p:cNvSpPr/>
          <p:nvPr/>
        </p:nvSpPr>
        <p:spPr>
          <a:xfrm>
            <a:off x="3668483" y="1509205"/>
            <a:ext cx="1545772" cy="46166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xmlns="" id="{67019B53-3B20-4F4E-80CA-008CDA7DADDE}"/>
              </a:ext>
            </a:extLst>
          </p:cNvPr>
          <p:cNvCxnSpPr>
            <a:cxnSpLocks/>
          </p:cNvCxnSpPr>
          <p:nvPr/>
        </p:nvCxnSpPr>
        <p:spPr>
          <a:xfrm flipH="1">
            <a:off x="3955312" y="1974749"/>
            <a:ext cx="203335" cy="2216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59BC2E3C-B618-40E5-BEBB-230ABB76A634}"/>
              </a:ext>
            </a:extLst>
          </p:cNvPr>
          <p:cNvSpPr txBox="1"/>
          <p:nvPr/>
        </p:nvSpPr>
        <p:spPr>
          <a:xfrm>
            <a:off x="1828801" y="2307886"/>
            <a:ext cx="26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In a </a:t>
            </a:r>
            <a:r>
              <a:rPr lang="es-ES" dirty="0" err="1"/>
              <a:t>democracy</a:t>
            </a:r>
            <a:r>
              <a:rPr lang="es-ES" dirty="0"/>
              <a:t>, </a:t>
            </a:r>
            <a:r>
              <a:rPr lang="es-ES" dirty="0" err="1"/>
              <a:t>citizens</a:t>
            </a:r>
            <a:r>
              <a:rPr lang="es-ES" dirty="0"/>
              <a:t> vote in </a:t>
            </a:r>
            <a:r>
              <a:rPr lang="es-ES" dirty="0" err="1"/>
              <a:t>elections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help</a:t>
            </a:r>
            <a:r>
              <a:rPr lang="es-ES" dirty="0"/>
              <a:t> </a:t>
            </a:r>
            <a:r>
              <a:rPr lang="es-ES" dirty="0" err="1"/>
              <a:t>form</a:t>
            </a:r>
            <a:r>
              <a:rPr lang="es-ES" dirty="0"/>
              <a:t> </a:t>
            </a:r>
            <a:r>
              <a:rPr lang="es-ES" dirty="0" err="1"/>
              <a:t>national</a:t>
            </a:r>
            <a:r>
              <a:rPr lang="es-ES" dirty="0"/>
              <a:t> and local </a:t>
            </a:r>
            <a:r>
              <a:rPr lang="es-ES" dirty="0" err="1"/>
              <a:t>governments</a:t>
            </a:r>
            <a:r>
              <a:rPr lang="es-ES" dirty="0"/>
              <a:t>.</a:t>
            </a:r>
            <a:endParaRPr lang="en-GB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465E9971-5B62-43F7-9C71-0D911100407C}"/>
              </a:ext>
            </a:extLst>
          </p:cNvPr>
          <p:cNvSpPr txBox="1"/>
          <p:nvPr/>
        </p:nvSpPr>
        <p:spPr>
          <a:xfrm>
            <a:off x="1863420" y="3694446"/>
            <a:ext cx="24710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According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Constitution</a:t>
            </a:r>
            <a:r>
              <a:rPr lang="es-ES" dirty="0"/>
              <a:t>, </a:t>
            </a:r>
            <a:r>
              <a:rPr lang="es-ES" dirty="0" err="1"/>
              <a:t>all</a:t>
            </a:r>
            <a:r>
              <a:rPr lang="es-ES" dirty="0"/>
              <a:t> </a:t>
            </a:r>
            <a:r>
              <a:rPr lang="es-ES" dirty="0" err="1"/>
              <a:t>Spanish</a:t>
            </a:r>
            <a:r>
              <a:rPr lang="es-ES" dirty="0"/>
              <a:t> </a:t>
            </a:r>
            <a:r>
              <a:rPr lang="es-ES" dirty="0" err="1"/>
              <a:t>citizens</a:t>
            </a:r>
            <a:r>
              <a:rPr lang="es-ES" dirty="0"/>
              <a:t> </a:t>
            </a:r>
            <a:r>
              <a:rPr lang="es-ES" dirty="0" err="1"/>
              <a:t>aged</a:t>
            </a:r>
            <a:r>
              <a:rPr lang="es-ES" dirty="0"/>
              <a:t> 18 and </a:t>
            </a:r>
            <a:r>
              <a:rPr lang="es-ES" dirty="0" err="1"/>
              <a:t>over</a:t>
            </a:r>
            <a:r>
              <a:rPr lang="es-ES" dirty="0"/>
              <a:t> can vote. </a:t>
            </a:r>
            <a:r>
              <a:rPr lang="es-ES" dirty="0" err="1"/>
              <a:t>There</a:t>
            </a:r>
            <a:r>
              <a:rPr lang="es-ES" dirty="0"/>
              <a:t> are general, </a:t>
            </a:r>
            <a:r>
              <a:rPr lang="en-GB" dirty="0"/>
              <a:t>autonomous community and municipal elections every four years.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0C169584-225D-4D1C-A1AC-B22B0E3984E7}"/>
              </a:ext>
            </a:extLst>
          </p:cNvPr>
          <p:cNvSpPr txBox="1"/>
          <p:nvPr/>
        </p:nvSpPr>
        <p:spPr>
          <a:xfrm>
            <a:off x="4620985" y="2341213"/>
            <a:ext cx="1752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Political</a:t>
            </a:r>
            <a:r>
              <a:rPr lang="es-ES" dirty="0"/>
              <a:t> </a:t>
            </a:r>
            <a:r>
              <a:rPr lang="es-ES" dirty="0" err="1"/>
              <a:t>parties</a:t>
            </a:r>
            <a:r>
              <a:rPr lang="es-ES" dirty="0"/>
              <a:t> </a:t>
            </a:r>
            <a:r>
              <a:rPr lang="es-ES" dirty="0" err="1"/>
              <a:t>campaign</a:t>
            </a:r>
            <a:r>
              <a:rPr lang="es-ES" dirty="0"/>
              <a:t> </a:t>
            </a:r>
            <a:r>
              <a:rPr lang="es-ES" dirty="0" err="1"/>
              <a:t>before</a:t>
            </a:r>
            <a:r>
              <a:rPr lang="es-ES" dirty="0"/>
              <a:t> </a:t>
            </a:r>
            <a:r>
              <a:rPr lang="es-ES" dirty="0" err="1"/>
              <a:t>an</a:t>
            </a:r>
            <a:r>
              <a:rPr lang="es-ES" dirty="0"/>
              <a:t> </a:t>
            </a:r>
            <a:r>
              <a:rPr lang="es-ES" dirty="0" err="1"/>
              <a:t>election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explain</a:t>
            </a:r>
            <a:r>
              <a:rPr lang="es-ES" dirty="0"/>
              <a:t> </a:t>
            </a:r>
            <a:r>
              <a:rPr lang="es-ES" dirty="0" err="1"/>
              <a:t>how</a:t>
            </a:r>
            <a:r>
              <a:rPr lang="es-ES" dirty="0"/>
              <a:t> </a:t>
            </a:r>
            <a:r>
              <a:rPr lang="es-ES" dirty="0" err="1"/>
              <a:t>they</a:t>
            </a:r>
            <a:r>
              <a:rPr lang="es-ES" dirty="0"/>
              <a:t> </a:t>
            </a:r>
            <a:r>
              <a:rPr lang="es-ES" dirty="0" err="1"/>
              <a:t>want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improve</a:t>
            </a:r>
            <a:r>
              <a:rPr lang="es-ES" dirty="0"/>
              <a:t> </a:t>
            </a:r>
            <a:r>
              <a:rPr lang="es-ES" dirty="0" err="1"/>
              <a:t>society</a:t>
            </a:r>
            <a:r>
              <a:rPr lang="es-ES" dirty="0"/>
              <a:t>.</a:t>
            </a:r>
            <a:endParaRPr lang="en-GB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A50CAC93-59AA-4ED0-87CC-49E1E735590A}"/>
              </a:ext>
            </a:extLst>
          </p:cNvPr>
          <p:cNvSpPr txBox="1"/>
          <p:nvPr/>
        </p:nvSpPr>
        <p:spPr>
          <a:xfrm>
            <a:off x="4585860" y="4229718"/>
            <a:ext cx="20029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People vote in </a:t>
            </a:r>
            <a:r>
              <a:rPr lang="es-ES" dirty="0" err="1"/>
              <a:t>secret</a:t>
            </a:r>
            <a:r>
              <a:rPr lang="es-ES" dirty="0"/>
              <a:t> </a:t>
            </a:r>
            <a:r>
              <a:rPr lang="es-ES" dirty="0" err="1"/>
              <a:t>ballot</a:t>
            </a:r>
            <a:r>
              <a:rPr lang="es-ES" dirty="0"/>
              <a:t>. </a:t>
            </a:r>
            <a:r>
              <a:rPr lang="es-ES" dirty="0" err="1"/>
              <a:t>Each</a:t>
            </a:r>
            <a:r>
              <a:rPr lang="es-ES" dirty="0"/>
              <a:t> vote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anonymous</a:t>
            </a:r>
            <a:r>
              <a:rPr lang="es-ES" dirty="0"/>
              <a:t>.</a:t>
            </a:r>
            <a:endParaRPr lang="en-GB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5736F943-9BF6-42F8-BB3D-AA5ED120FEEE}"/>
              </a:ext>
            </a:extLst>
          </p:cNvPr>
          <p:cNvSpPr txBox="1"/>
          <p:nvPr/>
        </p:nvSpPr>
        <p:spPr>
          <a:xfrm>
            <a:off x="4644275" y="5153048"/>
            <a:ext cx="1915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party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most</a:t>
            </a:r>
            <a:r>
              <a:rPr lang="es-ES" dirty="0"/>
              <a:t> votes </a:t>
            </a:r>
            <a:r>
              <a:rPr lang="es-ES" dirty="0" err="1"/>
              <a:t>wins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elections</a:t>
            </a:r>
            <a:r>
              <a:rPr lang="es-ES" dirty="0"/>
              <a:t>.</a:t>
            </a:r>
            <a:endParaRPr lang="en-GB" dirty="0"/>
          </a:p>
        </p:txBody>
      </p: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xmlns="" id="{BBFDA42E-9125-4531-96E3-7C67444AB8AE}"/>
              </a:ext>
            </a:extLst>
          </p:cNvPr>
          <p:cNvCxnSpPr>
            <a:cxnSpLocks/>
          </p:cNvCxnSpPr>
          <p:nvPr/>
        </p:nvCxnSpPr>
        <p:spPr>
          <a:xfrm>
            <a:off x="4779031" y="1967374"/>
            <a:ext cx="195737" cy="2289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B2425453-E415-4941-8BA8-33D6B2C53470}"/>
              </a:ext>
            </a:extLst>
          </p:cNvPr>
          <p:cNvSpPr/>
          <p:nvPr/>
        </p:nvSpPr>
        <p:spPr>
          <a:xfrm>
            <a:off x="1828801" y="2297036"/>
            <a:ext cx="2360427" cy="12758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43AFC46E-9810-4A14-9708-851873B580AA}"/>
              </a:ext>
            </a:extLst>
          </p:cNvPr>
          <p:cNvSpPr/>
          <p:nvPr/>
        </p:nvSpPr>
        <p:spPr>
          <a:xfrm>
            <a:off x="1840751" y="3694446"/>
            <a:ext cx="2360427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87AE85F9-0751-4CBF-9F74-34BEB409859C}"/>
              </a:ext>
            </a:extLst>
          </p:cNvPr>
          <p:cNvSpPr/>
          <p:nvPr/>
        </p:nvSpPr>
        <p:spPr>
          <a:xfrm>
            <a:off x="4611038" y="2326336"/>
            <a:ext cx="1752600" cy="18332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99E422FA-937A-4F89-A25D-285AD0D723AF}"/>
              </a:ext>
            </a:extLst>
          </p:cNvPr>
          <p:cNvSpPr/>
          <p:nvPr/>
        </p:nvSpPr>
        <p:spPr>
          <a:xfrm>
            <a:off x="4585860" y="4277830"/>
            <a:ext cx="1915886" cy="18485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xmlns="" id="{4D525FCC-9F10-4594-A9B3-680A5D453CB8}"/>
              </a:ext>
            </a:extLst>
          </p:cNvPr>
          <p:cNvSpPr txBox="1"/>
          <p:nvPr/>
        </p:nvSpPr>
        <p:spPr>
          <a:xfrm>
            <a:off x="7436007" y="1496908"/>
            <a:ext cx="3478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THE SPANISH MONARCHY</a:t>
            </a:r>
            <a:endParaRPr lang="en-GB" sz="2400" b="1" dirty="0"/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xmlns="" id="{5BA63A6A-DD8B-461C-B749-2AC726EAA194}"/>
              </a:ext>
            </a:extLst>
          </p:cNvPr>
          <p:cNvSpPr/>
          <p:nvPr/>
        </p:nvSpPr>
        <p:spPr>
          <a:xfrm>
            <a:off x="7436007" y="1483602"/>
            <a:ext cx="3403885" cy="46166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F4EDE1BE-0669-4F9D-9A6C-F6B090942919}"/>
              </a:ext>
            </a:extLst>
          </p:cNvPr>
          <p:cNvSpPr/>
          <p:nvPr/>
        </p:nvSpPr>
        <p:spPr>
          <a:xfrm>
            <a:off x="7398794" y="2202698"/>
            <a:ext cx="38823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Spain is a parliamentary monarchy, which means the King or Queen is the Head of State, but Parliament makes and approves laws.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xmlns="" id="{0D6A0295-5F94-4B56-8519-42E212ECDF72}"/>
              </a:ext>
            </a:extLst>
          </p:cNvPr>
          <p:cNvSpPr/>
          <p:nvPr/>
        </p:nvSpPr>
        <p:spPr>
          <a:xfrm>
            <a:off x="7398794" y="3454974"/>
            <a:ext cx="39567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King Felipe VI does not make any laws. He represents Spain in international relations. He is also commander in chief of the Spanish Armed Forces.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31120273-391E-4BC4-98B9-9BC8470DC001}"/>
              </a:ext>
            </a:extLst>
          </p:cNvPr>
          <p:cNvSpPr/>
          <p:nvPr/>
        </p:nvSpPr>
        <p:spPr>
          <a:xfrm>
            <a:off x="7398794" y="4737550"/>
            <a:ext cx="40737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The Constitution currently states that the male firstborn child is the heir to the throne. However, the Constitution permits a female heir to the throne if she has no brothers. The Princess Leonor, is heir to the throne from his father.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97987077-2BAD-414F-8863-4AD7506375CC}"/>
              </a:ext>
            </a:extLst>
          </p:cNvPr>
          <p:cNvSpPr/>
          <p:nvPr/>
        </p:nvSpPr>
        <p:spPr>
          <a:xfrm>
            <a:off x="7370123" y="2216004"/>
            <a:ext cx="4022662" cy="42758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xmlns="" id="{18CD2AE0-3174-4E0B-B6F4-F2789317AE70}"/>
              </a:ext>
            </a:extLst>
          </p:cNvPr>
          <p:cNvCxnSpPr>
            <a:cxnSpLocks/>
            <a:stCxn id="32" idx="2"/>
          </p:cNvCxnSpPr>
          <p:nvPr/>
        </p:nvCxnSpPr>
        <p:spPr>
          <a:xfrm>
            <a:off x="9137950" y="1945267"/>
            <a:ext cx="0" cy="1761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87219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1374</Words>
  <Application>Microsoft Macintosh PowerPoint</Application>
  <PresentationFormat>Personalizado</PresentationFormat>
  <Paragraphs>95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SOCIAL SCIENCE</vt:lpstr>
      <vt:lpstr>Unit 3: Spanish Political Organisation</vt:lpstr>
      <vt:lpstr>Page 43 (Let’s Begin)</vt:lpstr>
      <vt:lpstr>Presentación de PowerPoint</vt:lpstr>
      <vt:lpstr>Page 44 (Reflect)</vt:lpstr>
      <vt:lpstr>Presentación de PowerPoint</vt:lpstr>
      <vt:lpstr>Presentación de PowerPoint</vt:lpstr>
      <vt:lpstr>Presentación de PowerPoint</vt:lpstr>
      <vt:lpstr>Presentación de PowerPoint</vt:lpstr>
      <vt:lpstr>Page 46 (The Constitution of 1978)</vt:lpstr>
      <vt:lpstr>Page 47 (Elections &amp; The Spanish Monarchy)</vt:lpstr>
      <vt:lpstr>Presentación de PowerPoint</vt:lpstr>
      <vt:lpstr>THE CONSTITUTION OF 1978</vt:lpstr>
      <vt:lpstr>               Elections &amp; The Spanish Monarchy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SCIENCE</dc:title>
  <dc:creator>GONZALO SUAREZ-LLANOS</dc:creator>
  <cp:lastModifiedBy>nadia violeta lenis</cp:lastModifiedBy>
  <cp:revision>57</cp:revision>
  <dcterms:created xsi:type="dcterms:W3CDTF">2020-04-14T15:33:56Z</dcterms:created>
  <dcterms:modified xsi:type="dcterms:W3CDTF">2020-04-24T09:47:17Z</dcterms:modified>
</cp:coreProperties>
</file>