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1" r:id="rId5"/>
    <p:sldId id="259" r:id="rId6"/>
    <p:sldId id="260" r:id="rId7"/>
    <p:sldId id="262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A365C"/>
    <a:srgbClr val="DDD1A3"/>
    <a:srgbClr val="2B3863"/>
    <a:srgbClr val="8039C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75" d="100"/>
          <a:sy n="75" d="100"/>
        </p:scale>
        <p:origin x="-512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viewProps" Target="viewProps.xml"/><Relationship Id="rId12" Type="http://schemas.openxmlformats.org/officeDocument/2006/relationships/theme" Target="theme/theme1.xml"/><Relationship Id="rId13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printerSettings" Target="printerSettings/printerSettings1.bin"/><Relationship Id="rId1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2DC0D2A9-C9B6-476B-A2A0-3A594E50B91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GB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xmlns="" id="{7BA1948A-B912-4D40-8573-BD45A7949EF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GB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D83D858A-47CB-4386-8E97-2402B76912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CC0FCB-A475-4272-825F-50EDBF37B2A9}" type="datetimeFigureOut">
              <a:rPr lang="en-GB" smtClean="0"/>
              <a:t>24/4/20</a:t>
            </a:fld>
            <a:endParaRPr lang="en-GB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283108D9-C9C0-4FB6-B84E-4707E90B70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C8E00170-CBDC-4DFE-A25C-C611481CD0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BDB6E4-4C08-4C86-8F85-563B9A8290DE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279481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9E28DCCF-35C6-4769-8ADD-FDD1B890A5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GB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876CD25E-DFF1-49CA-A9BB-9AC6AD260D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GB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79D84421-18CA-4BD3-B8BC-64A45491BA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CC0FCB-A475-4272-825F-50EDBF37B2A9}" type="datetimeFigureOut">
              <a:rPr lang="en-GB" smtClean="0"/>
              <a:t>24/4/20</a:t>
            </a:fld>
            <a:endParaRPr lang="en-GB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9E5271A5-A1CD-4381-8CEC-2D6B0A20C0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2BD82CE0-8DEB-43FD-8BD4-080AA76EF8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BDB6E4-4C08-4C86-8F85-563B9A8290DE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970222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3C10E0BB-6B44-4983-978B-01D2C01485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GB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xmlns="" id="{44DCA743-634F-4CCC-AF7E-ECDA07CD29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C8D9E4DB-6E9D-4EA1-9F93-E3F30D9799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CC0FCB-A475-4272-825F-50EDBF37B2A9}" type="datetimeFigureOut">
              <a:rPr lang="en-GB" smtClean="0"/>
              <a:t>24/4/20</a:t>
            </a:fld>
            <a:endParaRPr lang="en-GB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6F3ACA26-C953-4EB9-A600-8F775D8D2B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A303F5A2-5E92-4177-AA22-047896B834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BDB6E4-4C08-4C86-8F85-563B9A8290DE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531925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50160042-9737-4659-9655-8A12F758AD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GB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8B2A2873-6A60-44D4-AB14-D913A4109BD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GB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xmlns="" id="{74175FA4-A95A-4302-A9F7-1658674203A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GB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xmlns="" id="{7AE014E9-A1B9-4E93-98AA-4AE385AAC9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CC0FCB-A475-4272-825F-50EDBF37B2A9}" type="datetimeFigureOut">
              <a:rPr lang="en-GB" smtClean="0"/>
              <a:t>24/4/20</a:t>
            </a:fld>
            <a:endParaRPr lang="en-GB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xmlns="" id="{100AC055-2DE5-4EB6-92E1-21322881A3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xmlns="" id="{C4E91A89-6071-4E4A-9747-FDB1E841B3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BDB6E4-4C08-4C86-8F85-563B9A8290DE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143707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C920A714-37F9-477C-A7F1-268F229C7D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GB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xmlns="" id="{F2816422-14F6-43BD-8916-F4EFFF734B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xmlns="" id="{89B45851-3471-41B9-98A7-C0A15654F9E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GB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xmlns="" id="{2E6A834F-0B55-45D9-B039-E8BDEB76D80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xmlns="" id="{5F2E3EF7-DC61-4F4A-B719-F7730470D9D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GB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xmlns="" id="{0C0A823D-7E3C-4622-8F84-F516A6F9A7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CC0FCB-A475-4272-825F-50EDBF37B2A9}" type="datetimeFigureOut">
              <a:rPr lang="en-GB" smtClean="0"/>
              <a:t>24/4/20</a:t>
            </a:fld>
            <a:endParaRPr lang="en-GB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xmlns="" id="{DA0F0B76-81C4-431D-9D18-B425E6FC5D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xmlns="" id="{F8373CDB-C556-4469-9629-52001A0D02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BDB6E4-4C08-4C86-8F85-563B9A8290DE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23432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CB206B25-1974-438A-80DF-6511D097C5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GB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xmlns="" id="{B6F60590-00AA-4E30-BFD2-BE1429CFA2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CC0FCB-A475-4272-825F-50EDBF37B2A9}" type="datetimeFigureOut">
              <a:rPr lang="en-GB" smtClean="0"/>
              <a:t>24/4/20</a:t>
            </a:fld>
            <a:endParaRPr lang="en-GB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xmlns="" id="{CA56FCFD-BF65-49E8-B79B-75C1FB7FFD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xmlns="" id="{F641E2D1-DC64-40F0-8268-D4782C99C2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BDB6E4-4C08-4C86-8F85-563B9A8290DE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458642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xmlns="" id="{268A48F5-5B93-404D-9D56-6E959AEA6D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CC0FCB-A475-4272-825F-50EDBF37B2A9}" type="datetimeFigureOut">
              <a:rPr lang="en-GB" smtClean="0"/>
              <a:t>24/4/20</a:t>
            </a:fld>
            <a:endParaRPr lang="en-GB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xmlns="" id="{796005D1-D917-4ADF-A21D-D51004162D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xmlns="" id="{0BC22B8C-6AC1-4AEC-8ADC-FDCCA776FC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BDB6E4-4C08-4C86-8F85-563B9A8290DE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852895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6FDF192A-D18F-421F-9577-1C19C5E046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GB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6A97FD4E-304A-49F4-9B29-E094DB12E6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GB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xmlns="" id="{C45C891B-03F5-41B7-B796-C291021FDFF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xmlns="" id="{05FB0A97-431D-4625-9109-87FED3162D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CC0FCB-A475-4272-825F-50EDBF37B2A9}" type="datetimeFigureOut">
              <a:rPr lang="en-GB" smtClean="0"/>
              <a:t>24/4/20</a:t>
            </a:fld>
            <a:endParaRPr lang="en-GB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xmlns="" id="{219BD290-35D9-4C92-A821-DC00E11B6F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xmlns="" id="{3039AAE4-176F-475B-8545-378CFFBF7B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BDB6E4-4C08-4C86-8F85-563B9A8290DE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17807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9C4B012D-1A0B-4B01-A509-EA26DF3738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GB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xmlns="" id="{4EA98E86-6E1D-4962-B680-8989B0117E9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xmlns="" id="{D9EAB4EF-BB1F-46A0-8A13-C309C95782E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xmlns="" id="{7C51DD8A-C0B1-4249-9336-659BA33D63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CC0FCB-A475-4272-825F-50EDBF37B2A9}" type="datetimeFigureOut">
              <a:rPr lang="en-GB" smtClean="0"/>
              <a:t>24/4/20</a:t>
            </a:fld>
            <a:endParaRPr lang="en-GB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xmlns="" id="{EDE24C3B-0F94-4A11-A050-38DD300416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xmlns="" id="{C57CD6BB-7CF4-47E2-9449-4C190D6451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BDB6E4-4C08-4C86-8F85-563B9A8290DE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970704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40093344-C902-4190-98ED-7DDED66AED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GB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xmlns="" id="{11367E5B-9A38-4ED7-B128-54ECA43F3A0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GB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0DB5F53D-E199-4C89-915C-FC503D4B90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CC0FCB-A475-4272-825F-50EDBF37B2A9}" type="datetimeFigureOut">
              <a:rPr lang="en-GB" smtClean="0"/>
              <a:t>24/4/20</a:t>
            </a:fld>
            <a:endParaRPr lang="en-GB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36139772-699B-4260-8FA2-4AC037D9DE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615F1B35-7A5B-40F2-B303-BE92ED3F4A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BDB6E4-4C08-4C86-8F85-563B9A8290DE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27526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xmlns="" id="{D42281F7-6BDE-41E1-9D2E-08D250ACC5E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GB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xmlns="" id="{21BD80D7-6CE2-4207-8259-83FA0EB577A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GB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CE1DC9E5-1A90-43E0-8DCA-B0224C0777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CC0FCB-A475-4272-825F-50EDBF37B2A9}" type="datetimeFigureOut">
              <a:rPr lang="en-GB" smtClean="0"/>
              <a:t>24/4/20</a:t>
            </a:fld>
            <a:endParaRPr lang="en-GB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4D8C919A-DA2C-4C8C-A88F-F2B154CF97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175D781F-FB30-4987-B869-E4EDE80127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BDB6E4-4C08-4C86-8F85-563B9A8290DE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924855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xmlns="" id="{27EC31D3-234F-40AE-8FD5-177BA497A4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GB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xmlns="" id="{AF8560FB-BF63-45EA-BD58-9A2329FF9C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GB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A863C987-58E8-44DF-8394-0A5ABFDE179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CC0FCB-A475-4272-825F-50EDBF37B2A9}" type="datetimeFigureOut">
              <a:rPr lang="en-GB" smtClean="0"/>
              <a:t>24/4/20</a:t>
            </a:fld>
            <a:endParaRPr lang="en-GB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9E5C94D5-FE4F-4BEF-8ADC-BD0B212C35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BF062A48-0E71-45A0-A823-A4DF57EA617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BDB6E4-4C08-4C86-8F85-563B9A8290DE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525398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Social: Las palabras que invadieron el español">
            <a:extLst>
              <a:ext uri="{FF2B5EF4-FFF2-40B4-BE49-F238E27FC236}">
                <a16:creationId xmlns:a16="http://schemas.microsoft.com/office/drawing/2014/main" xmlns="" id="{6035F775-7F0D-4DE1-AF37-F842C9E9B3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ítulo 3">
            <a:extLst>
              <a:ext uri="{FF2B5EF4-FFF2-40B4-BE49-F238E27FC236}">
                <a16:creationId xmlns:a16="http://schemas.microsoft.com/office/drawing/2014/main" xmlns="" id="{8BC07F53-9949-4C3E-99D4-9D79CC58864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49297" y="1504103"/>
            <a:ext cx="9144000" cy="2387600"/>
          </a:xfrm>
        </p:spPr>
        <p:txBody>
          <a:bodyPr>
            <a:normAutofit/>
          </a:bodyPr>
          <a:lstStyle/>
          <a:p>
            <a:r>
              <a:rPr lang="es-ES" sz="8800" b="1" dirty="0">
                <a:latin typeface="Arial Black" panose="020B0A04020102020204" pitchFamily="34" charset="0"/>
              </a:rPr>
              <a:t>ENGLISH     </a:t>
            </a:r>
            <a:endParaRPr lang="en-GB" sz="8800" b="1" dirty="0">
              <a:latin typeface="Arial Black" panose="020B0A04020102020204" pitchFamily="34" charset="0"/>
            </a:endParaRPr>
          </a:p>
        </p:txBody>
      </p:sp>
      <p:sp>
        <p:nvSpPr>
          <p:cNvPr id="5" name="Subtítulo 4">
            <a:extLst>
              <a:ext uri="{FF2B5EF4-FFF2-40B4-BE49-F238E27FC236}">
                <a16:creationId xmlns:a16="http://schemas.microsoft.com/office/drawing/2014/main" xmlns="" id="{6E5713BA-2BEB-477A-8FB8-47621E03223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-466729" y="202689"/>
            <a:ext cx="6474337" cy="876303"/>
          </a:xfrm>
        </p:spPr>
        <p:txBody>
          <a:bodyPr/>
          <a:lstStyle/>
          <a:p>
            <a:r>
              <a:rPr lang="es-ES" b="1" dirty="0" err="1"/>
              <a:t>By</a:t>
            </a:r>
            <a:r>
              <a:rPr lang="es-ES" b="1" dirty="0"/>
              <a:t>: Ainhoa Suárez-Llanos Barquilla</a:t>
            </a: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11419077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Banco de imágenes">
            <a:extLst>
              <a:ext uri="{FF2B5EF4-FFF2-40B4-BE49-F238E27FC236}">
                <a16:creationId xmlns:a16="http://schemas.microsoft.com/office/drawing/2014/main" xmlns="" id="{7E7C9804-401C-473A-AE48-D98EAFF47F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01168" y="-255355"/>
            <a:ext cx="12472416" cy="89714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ítulo 2">
            <a:extLst>
              <a:ext uri="{FF2B5EF4-FFF2-40B4-BE49-F238E27FC236}">
                <a16:creationId xmlns:a16="http://schemas.microsoft.com/office/drawing/2014/main" xmlns="" id="{91324587-D7DC-4049-9697-3A251A1672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66967" y="1951376"/>
            <a:ext cx="10515600" cy="1477624"/>
          </a:xfrm>
        </p:spPr>
        <p:txBody>
          <a:bodyPr>
            <a:normAutofit fontScale="90000"/>
          </a:bodyPr>
          <a:lstStyle/>
          <a:p>
            <a:r>
              <a:rPr lang="es-ES" dirty="0"/>
              <a:t/>
            </a:r>
            <a:br>
              <a:rPr lang="es-ES" dirty="0"/>
            </a:br>
            <a:r>
              <a:rPr lang="es-ES" dirty="0">
                <a:solidFill>
                  <a:schemeClr val="bg1"/>
                </a:solidFill>
              </a:rPr>
              <a:t>          </a:t>
            </a:r>
            <a:r>
              <a:rPr lang="es-E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UNIT 7:</a:t>
            </a:r>
            <a:br>
              <a:rPr lang="es-E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</a:br>
            <a:r>
              <a:rPr lang="es-ES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Buying</a:t>
            </a:r>
            <a:r>
              <a:rPr lang="es-E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 and </a:t>
            </a:r>
            <a:r>
              <a:rPr lang="es-ES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selling</a:t>
            </a:r>
            <a:r>
              <a:rPr lang="es-ES" dirty="0"/>
              <a:t/>
            </a:r>
            <a:br>
              <a:rPr lang="es-ES" dirty="0"/>
            </a:b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515420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F6E02D38-FD8C-4B99-AD7C-AABDDF7E27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dirty="0">
                <a:latin typeface="Bell MT" panose="02020503060305020303" pitchFamily="18" charset="0"/>
              </a:rPr>
              <a:t>Page 72 (</a:t>
            </a:r>
            <a:r>
              <a:rPr lang="es-ES" dirty="0" err="1">
                <a:latin typeface="Bell MT" panose="02020503060305020303" pitchFamily="18" charset="0"/>
              </a:rPr>
              <a:t>Unit</a:t>
            </a:r>
            <a:r>
              <a:rPr lang="es-ES" dirty="0">
                <a:latin typeface="Bell MT" panose="02020503060305020303" pitchFamily="18" charset="0"/>
              </a:rPr>
              <a:t> 7 </a:t>
            </a:r>
            <a:r>
              <a:rPr lang="es-ES" dirty="0" err="1">
                <a:latin typeface="Bell MT" panose="02020503060305020303" pitchFamily="18" charset="0"/>
              </a:rPr>
              <a:t>Buying</a:t>
            </a:r>
            <a:r>
              <a:rPr lang="es-ES" dirty="0">
                <a:latin typeface="Bell MT" panose="02020503060305020303" pitchFamily="18" charset="0"/>
              </a:rPr>
              <a:t> and </a:t>
            </a:r>
            <a:r>
              <a:rPr lang="es-ES" dirty="0" err="1">
                <a:latin typeface="Bell MT" panose="02020503060305020303" pitchFamily="18" charset="0"/>
              </a:rPr>
              <a:t>selling</a:t>
            </a:r>
            <a:r>
              <a:rPr lang="es-ES" dirty="0">
                <a:latin typeface="Bell MT" panose="02020503060305020303" pitchFamily="18" charset="0"/>
              </a:rPr>
              <a:t>)</a:t>
            </a:r>
            <a:endParaRPr lang="en-GB" dirty="0">
              <a:latin typeface="Bell MT" panose="02020503060305020303" pitchFamily="18" charset="0"/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DB0DE3FE-FE4C-4C4C-9EC4-74D007BAB9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s-ES" dirty="0">
                <a:solidFill>
                  <a:srgbClr val="FF0000"/>
                </a:solidFill>
              </a:rPr>
              <a:t>1.</a:t>
            </a:r>
            <a:r>
              <a:rPr lang="es-ES" dirty="0"/>
              <a:t> </a:t>
            </a:r>
            <a:r>
              <a:rPr lang="es-ES" dirty="0">
                <a:solidFill>
                  <a:srgbClr val="2A365C"/>
                </a:solidFill>
              </a:rPr>
              <a:t>Look at </a:t>
            </a:r>
            <a:r>
              <a:rPr lang="es-ES" dirty="0" err="1">
                <a:solidFill>
                  <a:srgbClr val="2A365C"/>
                </a:solidFill>
              </a:rPr>
              <a:t>Kelvin’s</a:t>
            </a:r>
            <a:r>
              <a:rPr lang="es-ES" dirty="0">
                <a:solidFill>
                  <a:srgbClr val="2A365C"/>
                </a:solidFill>
              </a:rPr>
              <a:t> </a:t>
            </a:r>
            <a:r>
              <a:rPr lang="es-ES" dirty="0" err="1">
                <a:solidFill>
                  <a:srgbClr val="2A365C"/>
                </a:solidFill>
              </a:rPr>
              <a:t>photos</a:t>
            </a:r>
            <a:r>
              <a:rPr lang="es-ES" dirty="0">
                <a:solidFill>
                  <a:srgbClr val="2A365C"/>
                </a:solidFill>
              </a:rPr>
              <a:t>. </a:t>
            </a:r>
            <a:r>
              <a:rPr lang="es-ES" dirty="0" err="1">
                <a:solidFill>
                  <a:srgbClr val="2A365C"/>
                </a:solidFill>
              </a:rPr>
              <a:t>Answer</a:t>
            </a:r>
            <a:r>
              <a:rPr lang="es-ES" dirty="0">
                <a:solidFill>
                  <a:srgbClr val="2A365C"/>
                </a:solidFill>
              </a:rPr>
              <a:t> </a:t>
            </a:r>
            <a:r>
              <a:rPr lang="es-ES" dirty="0" err="1">
                <a:solidFill>
                  <a:srgbClr val="2A365C"/>
                </a:solidFill>
              </a:rPr>
              <a:t>the</a:t>
            </a:r>
            <a:r>
              <a:rPr lang="es-ES" dirty="0">
                <a:solidFill>
                  <a:srgbClr val="2A365C"/>
                </a:solidFill>
              </a:rPr>
              <a:t> </a:t>
            </a:r>
            <a:r>
              <a:rPr lang="es-ES" dirty="0" err="1">
                <a:solidFill>
                  <a:srgbClr val="2A365C"/>
                </a:solidFill>
              </a:rPr>
              <a:t>questions</a:t>
            </a:r>
            <a:r>
              <a:rPr lang="es-ES" dirty="0">
                <a:solidFill>
                  <a:srgbClr val="2A365C"/>
                </a:solidFill>
              </a:rPr>
              <a:t>.</a:t>
            </a:r>
          </a:p>
          <a:p>
            <a:pPr marL="0" indent="0">
              <a:buNone/>
            </a:pPr>
            <a:r>
              <a:rPr lang="en-GB" dirty="0">
                <a:solidFill>
                  <a:srgbClr val="DDD1A3"/>
                </a:solidFill>
              </a:rPr>
              <a:t>1)</a:t>
            </a:r>
            <a:r>
              <a:rPr lang="en-GB" dirty="0"/>
              <a:t>What can you see in the photos?                                                                            I can see many things related to money, such as coins, price tags etc.</a:t>
            </a:r>
          </a:p>
          <a:p>
            <a:pPr marL="0" indent="0">
              <a:buNone/>
            </a:pPr>
            <a:r>
              <a:rPr lang="en-GB" dirty="0">
                <a:solidFill>
                  <a:srgbClr val="DDD1A3"/>
                </a:solidFill>
              </a:rPr>
              <a:t>2)</a:t>
            </a:r>
            <a:r>
              <a:rPr lang="en-GB" dirty="0"/>
              <a:t>Where do you and your family go shopping?                                                  We go shopping to the supermarkets next to out house, usually, we go to the Carrefour and the </a:t>
            </a:r>
            <a:r>
              <a:rPr lang="en-GB" dirty="0" err="1"/>
              <a:t>Mercadona</a:t>
            </a:r>
            <a:r>
              <a:rPr lang="en-GB" dirty="0"/>
              <a:t>. To buy clothes we go to many malls, such as La </a:t>
            </a:r>
            <a:r>
              <a:rPr lang="en-GB" dirty="0" err="1"/>
              <a:t>Gavia</a:t>
            </a:r>
            <a:r>
              <a:rPr lang="en-GB" dirty="0"/>
              <a:t> and Parque </a:t>
            </a:r>
            <a:r>
              <a:rPr lang="en-GB" dirty="0" err="1"/>
              <a:t>Corredor</a:t>
            </a:r>
            <a:r>
              <a:rPr lang="en-GB" dirty="0"/>
              <a:t>.</a:t>
            </a:r>
          </a:p>
          <a:p>
            <a:pPr marL="0" indent="0">
              <a:buNone/>
            </a:pPr>
            <a:r>
              <a:rPr lang="en-GB" dirty="0">
                <a:solidFill>
                  <a:srgbClr val="DDD1A3"/>
                </a:solidFill>
              </a:rPr>
              <a:t>3)</a:t>
            </a:r>
            <a:r>
              <a:rPr lang="en-GB" dirty="0"/>
              <a:t>Do you or your family buy things online? Do you prefer shopping online or in a shop?                                                                                                                    Of course my family buys things online. I really like buying things only, because you don’t need to go to the store, but if it something of clothes, I prefer going to the store, because you can see which clothes fit and which ones not. </a:t>
            </a:r>
          </a:p>
        </p:txBody>
      </p:sp>
    </p:spTree>
    <p:extLst>
      <p:ext uri="{BB962C8B-B14F-4D97-AF65-F5344CB8AC3E}">
        <p14:creationId xmlns:p14="http://schemas.microsoft.com/office/powerpoint/2010/main" val="6560586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4559134A-F0D2-47A1-AF03-22859ECA4C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461639"/>
            <a:ext cx="10515600" cy="5715324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s-ES" dirty="0">
                <a:solidFill>
                  <a:srgbClr val="FF0000"/>
                </a:solidFill>
              </a:rPr>
              <a:t>2. </a:t>
            </a:r>
            <a:r>
              <a:rPr lang="es-ES" dirty="0">
                <a:solidFill>
                  <a:srgbClr val="2A365C"/>
                </a:solidFill>
              </a:rPr>
              <a:t>Look and match </a:t>
            </a:r>
            <a:r>
              <a:rPr lang="es-ES" dirty="0" err="1">
                <a:solidFill>
                  <a:srgbClr val="2A365C"/>
                </a:solidFill>
              </a:rPr>
              <a:t>with</a:t>
            </a:r>
            <a:r>
              <a:rPr lang="es-ES" dirty="0">
                <a:solidFill>
                  <a:srgbClr val="2A365C"/>
                </a:solidFill>
              </a:rPr>
              <a:t> potos 1-12. Listen, </a:t>
            </a:r>
            <a:r>
              <a:rPr lang="es-ES" dirty="0" err="1">
                <a:solidFill>
                  <a:srgbClr val="2A365C"/>
                </a:solidFill>
              </a:rPr>
              <a:t>check</a:t>
            </a:r>
            <a:r>
              <a:rPr lang="es-ES" dirty="0">
                <a:solidFill>
                  <a:srgbClr val="2A365C"/>
                </a:solidFill>
              </a:rPr>
              <a:t> and </a:t>
            </a:r>
            <a:r>
              <a:rPr lang="es-ES" dirty="0" err="1">
                <a:solidFill>
                  <a:srgbClr val="2A365C"/>
                </a:solidFill>
              </a:rPr>
              <a:t>repeat</a:t>
            </a:r>
            <a:r>
              <a:rPr lang="es-ES" dirty="0">
                <a:solidFill>
                  <a:srgbClr val="2A365C"/>
                </a:solidFill>
              </a:rPr>
              <a:t>.</a:t>
            </a:r>
          </a:p>
          <a:p>
            <a:pPr marL="514350" indent="-514350">
              <a:buAutoNum type="arabicPeriod"/>
            </a:pPr>
            <a:r>
              <a:rPr lang="es-ES" dirty="0" err="1"/>
              <a:t>Purse</a:t>
            </a:r>
            <a:endParaRPr lang="es-ES" dirty="0"/>
          </a:p>
          <a:p>
            <a:pPr marL="514350" indent="-514350">
              <a:buAutoNum type="arabicPeriod"/>
            </a:pPr>
            <a:r>
              <a:rPr lang="es-ES" dirty="0" err="1"/>
              <a:t>Credit</a:t>
            </a:r>
            <a:r>
              <a:rPr lang="es-ES" dirty="0"/>
              <a:t> </a:t>
            </a:r>
            <a:r>
              <a:rPr lang="es-ES" dirty="0" err="1"/>
              <a:t>card</a:t>
            </a:r>
            <a:endParaRPr lang="es-ES" dirty="0"/>
          </a:p>
          <a:p>
            <a:pPr marL="514350" indent="-514350">
              <a:buAutoNum type="arabicPeriod"/>
            </a:pPr>
            <a:r>
              <a:rPr lang="es-ES" dirty="0" err="1"/>
              <a:t>Coins</a:t>
            </a:r>
            <a:endParaRPr lang="es-ES" dirty="0"/>
          </a:p>
          <a:p>
            <a:pPr marL="514350" indent="-514350">
              <a:buAutoNum type="arabicPeriod"/>
            </a:pPr>
            <a:r>
              <a:rPr lang="es-ES" dirty="0" err="1"/>
              <a:t>Banknotes</a:t>
            </a:r>
            <a:endParaRPr lang="es-ES" dirty="0"/>
          </a:p>
          <a:p>
            <a:pPr marL="514350" indent="-514350">
              <a:buAutoNum type="arabicPeriod"/>
            </a:pPr>
            <a:r>
              <a:rPr lang="es-ES" dirty="0"/>
              <a:t>Price tag</a:t>
            </a:r>
          </a:p>
          <a:p>
            <a:pPr marL="514350" indent="-514350">
              <a:buAutoNum type="arabicPeriod"/>
            </a:pPr>
            <a:r>
              <a:rPr lang="es-ES" dirty="0" err="1"/>
              <a:t>Receipt</a:t>
            </a:r>
            <a:endParaRPr lang="es-ES" dirty="0"/>
          </a:p>
          <a:p>
            <a:pPr marL="514350" indent="-514350">
              <a:buAutoNum type="arabicPeriod"/>
            </a:pPr>
            <a:r>
              <a:rPr lang="es-ES" dirty="0" err="1"/>
              <a:t>Customer</a:t>
            </a:r>
            <a:endParaRPr lang="es-ES" dirty="0"/>
          </a:p>
          <a:p>
            <a:pPr marL="514350" indent="-514350">
              <a:buAutoNum type="arabicPeriod"/>
            </a:pPr>
            <a:r>
              <a:rPr lang="es-ES" dirty="0" err="1"/>
              <a:t>Cashier</a:t>
            </a:r>
            <a:endParaRPr lang="es-ES" dirty="0"/>
          </a:p>
          <a:p>
            <a:pPr marL="514350" indent="-514350">
              <a:buAutoNum type="arabicPeriod"/>
            </a:pPr>
            <a:r>
              <a:rPr lang="es-ES" dirty="0" err="1"/>
              <a:t>Till</a:t>
            </a:r>
            <a:endParaRPr lang="es-ES" dirty="0"/>
          </a:p>
          <a:p>
            <a:pPr marL="514350" indent="-514350">
              <a:buAutoNum type="arabicPeriod"/>
            </a:pPr>
            <a:r>
              <a:rPr lang="es-ES" dirty="0" err="1"/>
              <a:t>Spend</a:t>
            </a:r>
            <a:r>
              <a:rPr lang="es-ES" dirty="0"/>
              <a:t> </a:t>
            </a:r>
            <a:r>
              <a:rPr lang="es-ES" dirty="0" err="1"/>
              <a:t>money</a:t>
            </a:r>
            <a:endParaRPr lang="es-ES" dirty="0"/>
          </a:p>
          <a:p>
            <a:pPr marL="514350" indent="-514350">
              <a:buAutoNum type="arabicPeriod"/>
            </a:pPr>
            <a:r>
              <a:rPr lang="es-ES" dirty="0" err="1"/>
              <a:t>Save</a:t>
            </a:r>
            <a:r>
              <a:rPr lang="es-ES" dirty="0"/>
              <a:t> </a:t>
            </a:r>
            <a:r>
              <a:rPr lang="es-ES" dirty="0" err="1"/>
              <a:t>money</a:t>
            </a:r>
            <a:endParaRPr lang="es-ES" dirty="0"/>
          </a:p>
          <a:p>
            <a:pPr marL="514350" indent="-514350">
              <a:buAutoNum type="arabicPeriod"/>
            </a:pPr>
            <a:r>
              <a:rPr lang="es-ES" dirty="0"/>
              <a:t>Money box</a:t>
            </a:r>
          </a:p>
          <a:p>
            <a:pPr marL="0" indent="0">
              <a:buNone/>
            </a:pPr>
            <a:endParaRPr lang="en-GB" sz="2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06777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EF08BD4A-C293-4EED-98D7-F2A96799D7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>
                <a:latin typeface="Bell MT" panose="02020503060305020303" pitchFamily="18" charset="0"/>
              </a:rPr>
              <a:t>Page 73</a:t>
            </a:r>
            <a:endParaRPr lang="en-GB" dirty="0">
              <a:latin typeface="Bell MT" panose="02020503060305020303" pitchFamily="18" charset="0"/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06D7E246-626F-4977-BB9B-E0B8F38787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s-ES" sz="2600" dirty="0">
                <a:solidFill>
                  <a:srgbClr val="FF0000"/>
                </a:solidFill>
              </a:rPr>
              <a:t>5. </a:t>
            </a:r>
            <a:r>
              <a:rPr lang="es-ES" sz="2600" dirty="0" err="1">
                <a:solidFill>
                  <a:srgbClr val="2B3863"/>
                </a:solidFill>
              </a:rPr>
              <a:t>Read</a:t>
            </a:r>
            <a:r>
              <a:rPr lang="es-ES" sz="2600" dirty="0">
                <a:solidFill>
                  <a:srgbClr val="2B3863"/>
                </a:solidFill>
              </a:rPr>
              <a:t> </a:t>
            </a:r>
            <a:r>
              <a:rPr lang="es-ES" sz="2600" dirty="0" err="1">
                <a:solidFill>
                  <a:srgbClr val="2B3863"/>
                </a:solidFill>
              </a:rPr>
              <a:t>the</a:t>
            </a:r>
            <a:r>
              <a:rPr lang="es-ES" sz="2600" dirty="0">
                <a:solidFill>
                  <a:srgbClr val="2B3863"/>
                </a:solidFill>
              </a:rPr>
              <a:t> </a:t>
            </a:r>
            <a:r>
              <a:rPr lang="es-ES" sz="2600" dirty="0" err="1">
                <a:solidFill>
                  <a:srgbClr val="2B3863"/>
                </a:solidFill>
              </a:rPr>
              <a:t>rest</a:t>
            </a:r>
            <a:r>
              <a:rPr lang="es-ES" sz="2600" dirty="0">
                <a:solidFill>
                  <a:srgbClr val="2B3863"/>
                </a:solidFill>
              </a:rPr>
              <a:t> </a:t>
            </a:r>
            <a:r>
              <a:rPr lang="es-ES" sz="2600" dirty="0" err="1">
                <a:solidFill>
                  <a:srgbClr val="2B3863"/>
                </a:solidFill>
              </a:rPr>
              <a:t>of</a:t>
            </a:r>
            <a:r>
              <a:rPr lang="es-ES" sz="2600" dirty="0">
                <a:solidFill>
                  <a:srgbClr val="2B3863"/>
                </a:solidFill>
              </a:rPr>
              <a:t> </a:t>
            </a:r>
            <a:r>
              <a:rPr lang="es-ES" sz="2600" dirty="0" err="1">
                <a:solidFill>
                  <a:srgbClr val="2B3863"/>
                </a:solidFill>
              </a:rPr>
              <a:t>Kelvin’s</a:t>
            </a:r>
            <a:r>
              <a:rPr lang="es-ES" sz="2600" dirty="0">
                <a:solidFill>
                  <a:srgbClr val="2B3863"/>
                </a:solidFill>
              </a:rPr>
              <a:t> </a:t>
            </a:r>
            <a:r>
              <a:rPr lang="es-ES" sz="2600" dirty="0" err="1">
                <a:solidFill>
                  <a:srgbClr val="2B3863"/>
                </a:solidFill>
              </a:rPr>
              <a:t>message</a:t>
            </a:r>
            <a:r>
              <a:rPr lang="es-ES" sz="2600" dirty="0">
                <a:solidFill>
                  <a:srgbClr val="2B3863"/>
                </a:solidFill>
              </a:rPr>
              <a:t>. </a:t>
            </a:r>
            <a:r>
              <a:rPr lang="es-ES" sz="2600" dirty="0" err="1">
                <a:solidFill>
                  <a:srgbClr val="2B3863"/>
                </a:solidFill>
              </a:rPr>
              <a:t>Would</a:t>
            </a:r>
            <a:r>
              <a:rPr lang="es-ES" sz="2600" dirty="0">
                <a:solidFill>
                  <a:srgbClr val="2B3863"/>
                </a:solidFill>
              </a:rPr>
              <a:t> </a:t>
            </a:r>
            <a:r>
              <a:rPr lang="es-ES" sz="2600" dirty="0" err="1">
                <a:solidFill>
                  <a:srgbClr val="2B3863"/>
                </a:solidFill>
              </a:rPr>
              <a:t>you</a:t>
            </a:r>
            <a:r>
              <a:rPr lang="es-ES" sz="2600" dirty="0">
                <a:solidFill>
                  <a:srgbClr val="2B3863"/>
                </a:solidFill>
              </a:rPr>
              <a:t> </a:t>
            </a:r>
            <a:r>
              <a:rPr lang="es-ES" sz="2600" dirty="0" err="1">
                <a:solidFill>
                  <a:srgbClr val="2B3863"/>
                </a:solidFill>
              </a:rPr>
              <a:t>like</a:t>
            </a:r>
            <a:r>
              <a:rPr lang="es-ES" sz="2600" dirty="0">
                <a:solidFill>
                  <a:srgbClr val="2B3863"/>
                </a:solidFill>
              </a:rPr>
              <a:t> </a:t>
            </a:r>
            <a:r>
              <a:rPr lang="es-ES" sz="2600" dirty="0" err="1">
                <a:solidFill>
                  <a:srgbClr val="2B3863"/>
                </a:solidFill>
              </a:rPr>
              <a:t>to</a:t>
            </a:r>
            <a:r>
              <a:rPr lang="es-ES" sz="2600" dirty="0">
                <a:solidFill>
                  <a:srgbClr val="2B3863"/>
                </a:solidFill>
              </a:rPr>
              <a:t> </a:t>
            </a:r>
            <a:r>
              <a:rPr lang="es-ES" sz="2600" dirty="0" err="1">
                <a:solidFill>
                  <a:srgbClr val="2B3863"/>
                </a:solidFill>
              </a:rPr>
              <a:t>take</a:t>
            </a:r>
            <a:r>
              <a:rPr lang="es-ES" sz="2600" dirty="0">
                <a:solidFill>
                  <a:srgbClr val="2B3863"/>
                </a:solidFill>
              </a:rPr>
              <a:t> </a:t>
            </a:r>
            <a:r>
              <a:rPr lang="es-ES" sz="2600" dirty="0" err="1">
                <a:solidFill>
                  <a:srgbClr val="2B3863"/>
                </a:solidFill>
              </a:rPr>
              <a:t>part</a:t>
            </a:r>
            <a:r>
              <a:rPr lang="es-ES" sz="2600" dirty="0">
                <a:solidFill>
                  <a:srgbClr val="2B3863"/>
                </a:solidFill>
              </a:rPr>
              <a:t> in a sale </a:t>
            </a:r>
            <a:r>
              <a:rPr lang="es-ES" sz="2600" dirty="0" err="1">
                <a:solidFill>
                  <a:srgbClr val="2B3863"/>
                </a:solidFill>
              </a:rPr>
              <a:t>like</a:t>
            </a:r>
            <a:r>
              <a:rPr lang="es-ES" sz="2600" dirty="0">
                <a:solidFill>
                  <a:srgbClr val="2B3863"/>
                </a:solidFill>
              </a:rPr>
              <a:t> </a:t>
            </a:r>
            <a:r>
              <a:rPr lang="es-ES" sz="2600" dirty="0" err="1">
                <a:solidFill>
                  <a:srgbClr val="2B3863"/>
                </a:solidFill>
              </a:rPr>
              <a:t>this</a:t>
            </a:r>
            <a:r>
              <a:rPr lang="es-ES" sz="2600" dirty="0">
                <a:solidFill>
                  <a:srgbClr val="2B3863"/>
                </a:solidFill>
              </a:rPr>
              <a:t>? </a:t>
            </a:r>
            <a:r>
              <a:rPr lang="es-ES" sz="2600" dirty="0" err="1">
                <a:solidFill>
                  <a:srgbClr val="2B3863"/>
                </a:solidFill>
              </a:rPr>
              <a:t>What</a:t>
            </a:r>
            <a:r>
              <a:rPr lang="es-ES" sz="2600" dirty="0">
                <a:solidFill>
                  <a:srgbClr val="2B3863"/>
                </a:solidFill>
              </a:rPr>
              <a:t> </a:t>
            </a:r>
            <a:r>
              <a:rPr lang="es-ES" sz="2600" dirty="0" err="1">
                <a:solidFill>
                  <a:srgbClr val="2B3863"/>
                </a:solidFill>
              </a:rPr>
              <a:t>would</a:t>
            </a:r>
            <a:r>
              <a:rPr lang="es-ES" sz="2600" dirty="0">
                <a:solidFill>
                  <a:srgbClr val="2B3863"/>
                </a:solidFill>
              </a:rPr>
              <a:t> </a:t>
            </a:r>
            <a:r>
              <a:rPr lang="es-ES" sz="2600" dirty="0" err="1">
                <a:solidFill>
                  <a:srgbClr val="2B3863"/>
                </a:solidFill>
              </a:rPr>
              <a:t>you</a:t>
            </a:r>
            <a:r>
              <a:rPr lang="es-ES" sz="2600" dirty="0">
                <a:solidFill>
                  <a:srgbClr val="2B3863"/>
                </a:solidFill>
              </a:rPr>
              <a:t> </a:t>
            </a:r>
            <a:r>
              <a:rPr lang="es-ES" sz="2600" dirty="0" err="1">
                <a:solidFill>
                  <a:srgbClr val="2B3863"/>
                </a:solidFill>
              </a:rPr>
              <a:t>sell</a:t>
            </a:r>
            <a:r>
              <a:rPr lang="es-ES" sz="2600" dirty="0">
                <a:solidFill>
                  <a:srgbClr val="2B3863"/>
                </a:solidFill>
              </a:rPr>
              <a:t>?</a:t>
            </a:r>
          </a:p>
          <a:p>
            <a:pPr marL="0" indent="0">
              <a:buNone/>
            </a:pPr>
            <a:r>
              <a:rPr lang="es-ES" sz="2600" dirty="0"/>
              <a:t>I </a:t>
            </a:r>
            <a:r>
              <a:rPr lang="es-ES" sz="2600" dirty="0" err="1"/>
              <a:t>don’t</a:t>
            </a:r>
            <a:r>
              <a:rPr lang="es-ES" sz="2600" dirty="0"/>
              <a:t> </a:t>
            </a:r>
            <a:r>
              <a:rPr lang="es-ES" sz="2600" dirty="0" err="1"/>
              <a:t>really</a:t>
            </a:r>
            <a:r>
              <a:rPr lang="es-ES" sz="2600" dirty="0"/>
              <a:t> </a:t>
            </a:r>
            <a:r>
              <a:rPr lang="es-ES" sz="2600" dirty="0" err="1"/>
              <a:t>like</a:t>
            </a:r>
            <a:r>
              <a:rPr lang="es-ES" sz="2600" dirty="0"/>
              <a:t> sales, </a:t>
            </a:r>
            <a:r>
              <a:rPr lang="es-ES" sz="2600" dirty="0" err="1"/>
              <a:t>because</a:t>
            </a:r>
            <a:r>
              <a:rPr lang="es-ES" sz="2600" dirty="0"/>
              <a:t> </a:t>
            </a:r>
            <a:r>
              <a:rPr lang="es-ES" sz="2600" dirty="0" err="1"/>
              <a:t>everybody</a:t>
            </a:r>
            <a:r>
              <a:rPr lang="es-ES" sz="2600" dirty="0"/>
              <a:t> </a:t>
            </a:r>
            <a:r>
              <a:rPr lang="es-ES" sz="2600" dirty="0" err="1"/>
              <a:t>joins</a:t>
            </a:r>
            <a:r>
              <a:rPr lang="es-ES" sz="2600" dirty="0"/>
              <a:t> and </a:t>
            </a:r>
            <a:r>
              <a:rPr lang="es-ES" sz="2600" dirty="0" err="1"/>
              <a:t>it’s</a:t>
            </a:r>
            <a:r>
              <a:rPr lang="es-ES" sz="2600" dirty="0"/>
              <a:t> </a:t>
            </a:r>
            <a:r>
              <a:rPr lang="es-ES" sz="2600" dirty="0" err="1"/>
              <a:t>claustrophobic</a:t>
            </a:r>
            <a:r>
              <a:rPr lang="es-ES" sz="2600" dirty="0"/>
              <a:t>, </a:t>
            </a:r>
            <a:r>
              <a:rPr lang="es-ES" sz="2600" dirty="0" err="1"/>
              <a:t>but</a:t>
            </a:r>
            <a:r>
              <a:rPr lang="es-ES" sz="2600" dirty="0"/>
              <a:t> I </a:t>
            </a:r>
            <a:r>
              <a:rPr lang="es-ES" sz="2600" dirty="0" err="1"/>
              <a:t>think</a:t>
            </a:r>
            <a:r>
              <a:rPr lang="es-ES" sz="2600" dirty="0"/>
              <a:t> I </a:t>
            </a:r>
            <a:r>
              <a:rPr lang="es-ES" sz="2600" dirty="0" err="1"/>
              <a:t>would</a:t>
            </a:r>
            <a:r>
              <a:rPr lang="es-ES" sz="2600" dirty="0"/>
              <a:t>, </a:t>
            </a:r>
            <a:r>
              <a:rPr lang="es-ES" sz="2600" dirty="0" err="1"/>
              <a:t>to</a:t>
            </a:r>
            <a:r>
              <a:rPr lang="es-ES" sz="2600" dirty="0"/>
              <a:t> </a:t>
            </a:r>
            <a:r>
              <a:rPr lang="es-ES" sz="2600" dirty="0" err="1"/>
              <a:t>get</a:t>
            </a:r>
            <a:r>
              <a:rPr lang="es-ES" sz="2600" dirty="0"/>
              <a:t> </a:t>
            </a:r>
            <a:r>
              <a:rPr lang="es-ES" sz="2600" dirty="0" err="1"/>
              <a:t>some</a:t>
            </a:r>
            <a:r>
              <a:rPr lang="es-ES" sz="2600" dirty="0"/>
              <a:t> </a:t>
            </a:r>
            <a:r>
              <a:rPr lang="es-ES" sz="2600" dirty="0" err="1"/>
              <a:t>money</a:t>
            </a:r>
            <a:r>
              <a:rPr lang="es-ES" sz="2600" dirty="0"/>
              <a:t>. I </a:t>
            </a:r>
            <a:r>
              <a:rPr lang="es-ES" sz="2600" dirty="0" err="1"/>
              <a:t>would</a:t>
            </a:r>
            <a:r>
              <a:rPr lang="es-ES" sz="2600" dirty="0"/>
              <a:t> </a:t>
            </a:r>
            <a:r>
              <a:rPr lang="es-ES" sz="2600" dirty="0" err="1"/>
              <a:t>sell</a:t>
            </a:r>
            <a:r>
              <a:rPr lang="es-ES" sz="2600" dirty="0"/>
              <a:t> </a:t>
            </a:r>
            <a:r>
              <a:rPr lang="es-ES" sz="2600" dirty="0" err="1"/>
              <a:t>the</a:t>
            </a:r>
            <a:r>
              <a:rPr lang="es-ES" sz="2600" dirty="0"/>
              <a:t> </a:t>
            </a:r>
            <a:r>
              <a:rPr lang="es-ES" sz="2600" dirty="0" err="1"/>
              <a:t>clothes</a:t>
            </a:r>
            <a:r>
              <a:rPr lang="es-ES" sz="2600" dirty="0"/>
              <a:t> I </a:t>
            </a:r>
            <a:r>
              <a:rPr lang="es-ES" sz="2600" dirty="0" err="1"/>
              <a:t>don’t</a:t>
            </a:r>
            <a:r>
              <a:rPr lang="es-ES" sz="2600" dirty="0"/>
              <a:t> </a:t>
            </a:r>
            <a:r>
              <a:rPr lang="es-ES" sz="2600" dirty="0" err="1"/>
              <a:t>wear</a:t>
            </a:r>
            <a:r>
              <a:rPr lang="es-ES" sz="2600" dirty="0"/>
              <a:t> </a:t>
            </a:r>
            <a:r>
              <a:rPr lang="es-ES" sz="2600" dirty="0" err="1"/>
              <a:t>anymore</a:t>
            </a:r>
            <a:r>
              <a:rPr lang="es-ES" sz="2600" dirty="0"/>
              <a:t>, and </a:t>
            </a:r>
            <a:r>
              <a:rPr lang="es-ES" sz="2600" dirty="0" err="1"/>
              <a:t>some</a:t>
            </a:r>
            <a:r>
              <a:rPr lang="es-ES" sz="2600" dirty="0"/>
              <a:t> </a:t>
            </a:r>
            <a:r>
              <a:rPr lang="es-ES" sz="2600" dirty="0" err="1"/>
              <a:t>books</a:t>
            </a:r>
            <a:r>
              <a:rPr lang="es-ES" sz="2600" dirty="0"/>
              <a:t> I </a:t>
            </a:r>
            <a:r>
              <a:rPr lang="es-ES" sz="2600" dirty="0" err="1"/>
              <a:t>already</a:t>
            </a:r>
            <a:r>
              <a:rPr lang="es-ES" sz="2600" dirty="0"/>
              <a:t> </a:t>
            </a:r>
            <a:r>
              <a:rPr lang="es-ES" sz="2600" dirty="0" err="1"/>
              <a:t>read</a:t>
            </a:r>
            <a:r>
              <a:rPr lang="es-ES" sz="2600" dirty="0"/>
              <a:t>, </a:t>
            </a:r>
            <a:r>
              <a:rPr lang="es-ES" sz="2600" dirty="0" err="1"/>
              <a:t>or</a:t>
            </a:r>
            <a:r>
              <a:rPr lang="es-ES" sz="2600" dirty="0"/>
              <a:t> </a:t>
            </a:r>
            <a:r>
              <a:rPr lang="es-ES" sz="2600" dirty="0" err="1"/>
              <a:t>that</a:t>
            </a:r>
            <a:r>
              <a:rPr lang="es-ES" sz="2600" dirty="0"/>
              <a:t> I </a:t>
            </a:r>
            <a:r>
              <a:rPr lang="es-ES" sz="2600" dirty="0" err="1"/>
              <a:t>don’t</a:t>
            </a:r>
            <a:r>
              <a:rPr lang="es-ES" sz="2600" dirty="0"/>
              <a:t> </a:t>
            </a:r>
            <a:r>
              <a:rPr lang="es-ES" sz="2600" dirty="0" err="1"/>
              <a:t>enjoy</a:t>
            </a:r>
            <a:r>
              <a:rPr lang="es-ES" sz="2600" dirty="0"/>
              <a:t>.</a:t>
            </a:r>
            <a:endParaRPr lang="en-GB" sz="2600" dirty="0"/>
          </a:p>
        </p:txBody>
      </p:sp>
    </p:spTree>
    <p:extLst>
      <p:ext uri="{BB962C8B-B14F-4D97-AF65-F5344CB8AC3E}">
        <p14:creationId xmlns:p14="http://schemas.microsoft.com/office/powerpoint/2010/main" val="3421795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335C43E4-2193-44B2-A74A-A940ED4503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>
                <a:latin typeface="Bell MT" panose="02020503060305020303" pitchFamily="18" charset="0"/>
              </a:rPr>
              <a:t>Page 74</a:t>
            </a:r>
            <a:endParaRPr lang="en-GB" dirty="0">
              <a:latin typeface="Bell MT" panose="02020503060305020303" pitchFamily="18" charset="0"/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FD10158C-BA2A-4528-A7BE-454D75D987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51304"/>
            <a:ext cx="10515600" cy="5078096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s-ES" sz="2600" dirty="0">
                <a:solidFill>
                  <a:srgbClr val="FF0000"/>
                </a:solidFill>
              </a:rPr>
              <a:t>1. </a:t>
            </a:r>
            <a:r>
              <a:rPr lang="es-ES" sz="2600" dirty="0">
                <a:solidFill>
                  <a:srgbClr val="2A365C"/>
                </a:solidFill>
              </a:rPr>
              <a:t>Describe </a:t>
            </a:r>
            <a:r>
              <a:rPr lang="es-ES" sz="2600" dirty="0" err="1">
                <a:solidFill>
                  <a:srgbClr val="2A365C"/>
                </a:solidFill>
              </a:rPr>
              <a:t>the</a:t>
            </a:r>
            <a:r>
              <a:rPr lang="es-ES" sz="2600" dirty="0">
                <a:solidFill>
                  <a:srgbClr val="2A365C"/>
                </a:solidFill>
              </a:rPr>
              <a:t> </a:t>
            </a:r>
            <a:r>
              <a:rPr lang="es-ES" sz="2600" dirty="0" err="1">
                <a:solidFill>
                  <a:srgbClr val="2A365C"/>
                </a:solidFill>
              </a:rPr>
              <a:t>photo</a:t>
            </a:r>
            <a:r>
              <a:rPr lang="es-ES" sz="2600" dirty="0">
                <a:solidFill>
                  <a:srgbClr val="2A365C"/>
                </a:solidFill>
              </a:rPr>
              <a:t>. </a:t>
            </a:r>
            <a:r>
              <a:rPr lang="es-ES" sz="2600" dirty="0" err="1">
                <a:solidFill>
                  <a:srgbClr val="2A365C"/>
                </a:solidFill>
              </a:rPr>
              <a:t>Why</a:t>
            </a:r>
            <a:r>
              <a:rPr lang="es-ES" sz="2600" dirty="0">
                <a:solidFill>
                  <a:srgbClr val="2A365C"/>
                </a:solidFill>
              </a:rPr>
              <a:t> do </a:t>
            </a:r>
            <a:r>
              <a:rPr lang="es-ES" sz="2600" dirty="0" err="1">
                <a:solidFill>
                  <a:srgbClr val="2A365C"/>
                </a:solidFill>
              </a:rPr>
              <a:t>you</a:t>
            </a:r>
            <a:r>
              <a:rPr lang="es-ES" sz="2600" dirty="0">
                <a:solidFill>
                  <a:srgbClr val="2A365C"/>
                </a:solidFill>
              </a:rPr>
              <a:t> </a:t>
            </a:r>
            <a:r>
              <a:rPr lang="es-ES" sz="2600" dirty="0" err="1">
                <a:solidFill>
                  <a:srgbClr val="2A365C"/>
                </a:solidFill>
              </a:rPr>
              <a:t>think</a:t>
            </a:r>
            <a:r>
              <a:rPr lang="es-ES" sz="2600" dirty="0">
                <a:solidFill>
                  <a:srgbClr val="2A365C"/>
                </a:solidFill>
              </a:rPr>
              <a:t> Kelvin has </a:t>
            </a:r>
            <a:r>
              <a:rPr lang="es-ES" sz="2600" dirty="0" err="1">
                <a:solidFill>
                  <a:srgbClr val="2A365C"/>
                </a:solidFill>
              </a:rPr>
              <a:t>included</a:t>
            </a:r>
            <a:r>
              <a:rPr lang="es-ES" sz="2600" dirty="0">
                <a:solidFill>
                  <a:srgbClr val="2A365C"/>
                </a:solidFill>
              </a:rPr>
              <a:t> </a:t>
            </a:r>
            <a:r>
              <a:rPr lang="es-ES" sz="2600" dirty="0" err="1">
                <a:solidFill>
                  <a:srgbClr val="2A365C"/>
                </a:solidFill>
              </a:rPr>
              <a:t>it</a:t>
            </a:r>
            <a:r>
              <a:rPr lang="es-ES" sz="2600" dirty="0">
                <a:solidFill>
                  <a:srgbClr val="2A365C"/>
                </a:solidFill>
              </a:rPr>
              <a:t>? </a:t>
            </a:r>
            <a:r>
              <a:rPr lang="es-ES" sz="2600" dirty="0" err="1">
                <a:solidFill>
                  <a:srgbClr val="2A365C"/>
                </a:solidFill>
              </a:rPr>
              <a:t>Read</a:t>
            </a:r>
            <a:r>
              <a:rPr lang="es-ES" sz="2600" dirty="0">
                <a:solidFill>
                  <a:srgbClr val="2A365C"/>
                </a:solidFill>
              </a:rPr>
              <a:t> and listen </a:t>
            </a:r>
            <a:r>
              <a:rPr lang="es-ES" sz="2600" dirty="0" err="1">
                <a:solidFill>
                  <a:srgbClr val="2A365C"/>
                </a:solidFill>
              </a:rPr>
              <a:t>to</a:t>
            </a:r>
            <a:r>
              <a:rPr lang="es-ES" sz="2600" dirty="0">
                <a:solidFill>
                  <a:srgbClr val="2A365C"/>
                </a:solidFill>
              </a:rPr>
              <a:t> </a:t>
            </a:r>
            <a:r>
              <a:rPr lang="es-ES" sz="2600" dirty="0" err="1">
                <a:solidFill>
                  <a:srgbClr val="2A365C"/>
                </a:solidFill>
              </a:rPr>
              <a:t>find</a:t>
            </a:r>
            <a:r>
              <a:rPr lang="es-ES" sz="2600" dirty="0">
                <a:solidFill>
                  <a:srgbClr val="2A365C"/>
                </a:solidFill>
              </a:rPr>
              <a:t> </a:t>
            </a:r>
            <a:r>
              <a:rPr lang="es-ES" sz="2600" dirty="0" err="1">
                <a:solidFill>
                  <a:srgbClr val="2A365C"/>
                </a:solidFill>
              </a:rPr>
              <a:t>out</a:t>
            </a:r>
            <a:r>
              <a:rPr lang="es-ES" sz="2600" dirty="0">
                <a:solidFill>
                  <a:srgbClr val="2A365C"/>
                </a:solidFill>
              </a:rPr>
              <a:t>.</a:t>
            </a:r>
          </a:p>
          <a:p>
            <a:pPr marL="0" indent="0">
              <a:buNone/>
            </a:pPr>
            <a:r>
              <a:rPr lang="es-ES" sz="2600" dirty="0"/>
              <a:t>I </a:t>
            </a:r>
            <a:r>
              <a:rPr lang="es-ES" sz="2600" dirty="0" err="1"/>
              <a:t>think</a:t>
            </a:r>
            <a:r>
              <a:rPr lang="es-ES" sz="2600" dirty="0"/>
              <a:t> he </a:t>
            </a:r>
            <a:r>
              <a:rPr lang="es-ES" sz="2600" dirty="0" err="1"/>
              <a:t>included</a:t>
            </a:r>
            <a:r>
              <a:rPr lang="es-ES" sz="2600" dirty="0"/>
              <a:t> </a:t>
            </a:r>
            <a:r>
              <a:rPr lang="es-ES" sz="2600" dirty="0" err="1"/>
              <a:t>it</a:t>
            </a:r>
            <a:r>
              <a:rPr lang="es-ES" sz="2600" dirty="0"/>
              <a:t>, </a:t>
            </a:r>
            <a:r>
              <a:rPr lang="es-ES" sz="2600" dirty="0" err="1"/>
              <a:t>because</a:t>
            </a:r>
            <a:r>
              <a:rPr lang="es-ES" sz="2600" dirty="0"/>
              <a:t> he </a:t>
            </a:r>
            <a:r>
              <a:rPr lang="es-ES" sz="2600" dirty="0" err="1"/>
              <a:t>says</a:t>
            </a:r>
            <a:r>
              <a:rPr lang="es-ES" sz="2600" dirty="0"/>
              <a:t> </a:t>
            </a:r>
            <a:r>
              <a:rPr lang="es-ES" sz="2600" dirty="0" err="1"/>
              <a:t>that</a:t>
            </a:r>
            <a:r>
              <a:rPr lang="es-ES" sz="2600" dirty="0"/>
              <a:t> he </a:t>
            </a:r>
            <a:r>
              <a:rPr lang="es-ES" sz="2600" dirty="0" err="1"/>
              <a:t>is</a:t>
            </a:r>
            <a:r>
              <a:rPr lang="es-ES" sz="2600" dirty="0"/>
              <a:t> </a:t>
            </a:r>
            <a:r>
              <a:rPr lang="es-ES" sz="2600" dirty="0" err="1"/>
              <a:t>going</a:t>
            </a:r>
            <a:r>
              <a:rPr lang="es-ES" sz="2600" dirty="0"/>
              <a:t> </a:t>
            </a:r>
            <a:r>
              <a:rPr lang="es-ES" sz="2600" dirty="0" err="1"/>
              <a:t>to</a:t>
            </a:r>
            <a:r>
              <a:rPr lang="es-ES" sz="2600" dirty="0"/>
              <a:t> </a:t>
            </a:r>
            <a:r>
              <a:rPr lang="es-ES" sz="2600" dirty="0" err="1"/>
              <a:t>sell</a:t>
            </a:r>
            <a:r>
              <a:rPr lang="es-ES" sz="2600" dirty="0"/>
              <a:t> </a:t>
            </a:r>
            <a:r>
              <a:rPr lang="es-ES" sz="2600" dirty="0" err="1"/>
              <a:t>his</a:t>
            </a:r>
            <a:r>
              <a:rPr lang="es-ES" sz="2600" dirty="0"/>
              <a:t> </a:t>
            </a:r>
            <a:r>
              <a:rPr lang="es-ES" sz="2600" dirty="0" err="1"/>
              <a:t>teddy</a:t>
            </a:r>
            <a:r>
              <a:rPr lang="es-ES" sz="2600" dirty="0"/>
              <a:t> </a:t>
            </a:r>
            <a:r>
              <a:rPr lang="es-ES" sz="2600" dirty="0" err="1"/>
              <a:t>bears</a:t>
            </a:r>
            <a:r>
              <a:rPr lang="es-ES" sz="2600" dirty="0"/>
              <a:t>, and </a:t>
            </a:r>
            <a:r>
              <a:rPr lang="es-ES" sz="2600" dirty="0" err="1"/>
              <a:t>he’s</a:t>
            </a:r>
            <a:r>
              <a:rPr lang="es-ES" sz="2600" dirty="0"/>
              <a:t> </a:t>
            </a:r>
            <a:r>
              <a:rPr lang="es-ES" sz="2600" dirty="0" err="1"/>
              <a:t>showing</a:t>
            </a:r>
            <a:r>
              <a:rPr lang="es-ES" sz="2600" dirty="0"/>
              <a:t> </a:t>
            </a:r>
            <a:r>
              <a:rPr lang="es-ES" sz="2600" dirty="0" err="1"/>
              <a:t>it</a:t>
            </a:r>
            <a:r>
              <a:rPr lang="es-ES" sz="2600" dirty="0"/>
              <a:t> </a:t>
            </a:r>
            <a:r>
              <a:rPr lang="es-ES" sz="2600" dirty="0" err="1"/>
              <a:t>to</a:t>
            </a:r>
            <a:r>
              <a:rPr lang="es-ES" sz="2600" dirty="0"/>
              <a:t> Jess.</a:t>
            </a:r>
          </a:p>
          <a:p>
            <a:pPr marL="0" indent="0">
              <a:buNone/>
            </a:pPr>
            <a:r>
              <a:rPr lang="en-GB" sz="2600" dirty="0">
                <a:solidFill>
                  <a:srgbClr val="FF0000"/>
                </a:solidFill>
              </a:rPr>
              <a:t>2. </a:t>
            </a:r>
            <a:r>
              <a:rPr lang="en-GB" sz="2600" dirty="0">
                <a:solidFill>
                  <a:srgbClr val="2A365C"/>
                </a:solidFill>
              </a:rPr>
              <a:t>Read an say true or false. Correct the false sentences.</a:t>
            </a:r>
          </a:p>
          <a:p>
            <a:pPr marL="0" indent="0">
              <a:buNone/>
            </a:pPr>
            <a:r>
              <a:rPr lang="en-GB" sz="2600" dirty="0">
                <a:solidFill>
                  <a:srgbClr val="DDD1A3"/>
                </a:solidFill>
              </a:rPr>
              <a:t>1)</a:t>
            </a:r>
            <a:r>
              <a:rPr lang="en-GB" sz="2600" dirty="0"/>
              <a:t>The prices at the sale are </a:t>
            </a:r>
            <a:r>
              <a:rPr lang="en-GB" sz="2600" u="sng" dirty="0"/>
              <a:t>higher</a:t>
            </a:r>
            <a:r>
              <a:rPr lang="en-GB" sz="2600" dirty="0"/>
              <a:t> than in the shops.                                          </a:t>
            </a:r>
            <a:r>
              <a:rPr lang="en-GB" sz="2600" dirty="0">
                <a:solidFill>
                  <a:srgbClr val="FF0000"/>
                </a:solidFill>
              </a:rPr>
              <a:t>False. </a:t>
            </a:r>
            <a:r>
              <a:rPr lang="en-GB" sz="2600" dirty="0"/>
              <a:t>The prices at the sale are </a:t>
            </a:r>
            <a:r>
              <a:rPr lang="en-GB" sz="2600" u="sng" dirty="0"/>
              <a:t>lower</a:t>
            </a:r>
            <a:r>
              <a:rPr lang="en-GB" sz="2600" dirty="0"/>
              <a:t> than in the shops.                              </a:t>
            </a:r>
            <a:r>
              <a:rPr lang="en-GB" sz="2600" dirty="0">
                <a:solidFill>
                  <a:srgbClr val="DDD1A3"/>
                </a:solidFill>
              </a:rPr>
              <a:t>2)</a:t>
            </a:r>
            <a:r>
              <a:rPr lang="en-GB" sz="2600" dirty="0"/>
              <a:t>They aren’t going to have the sale in the school hall because it’s too small.                                                                                                                          </a:t>
            </a:r>
            <a:r>
              <a:rPr lang="en-GB" sz="2600" dirty="0">
                <a:solidFill>
                  <a:srgbClr val="00B050"/>
                </a:solidFill>
              </a:rPr>
              <a:t>True.                                                                                                                           </a:t>
            </a:r>
            <a:r>
              <a:rPr lang="en-GB" sz="2600" dirty="0">
                <a:solidFill>
                  <a:srgbClr val="DDD1A3"/>
                </a:solidFill>
              </a:rPr>
              <a:t>3)</a:t>
            </a:r>
            <a:r>
              <a:rPr lang="en-GB" sz="2600" dirty="0"/>
              <a:t>The teddies are for children younger than </a:t>
            </a:r>
            <a:r>
              <a:rPr lang="en-GB" sz="2600" dirty="0" err="1"/>
              <a:t>kevin</a:t>
            </a:r>
            <a:r>
              <a:rPr lang="en-GB" sz="2600" dirty="0"/>
              <a:t>.                                                     </a:t>
            </a:r>
            <a:r>
              <a:rPr lang="en-GB" sz="2600" dirty="0">
                <a:solidFill>
                  <a:srgbClr val="00B050"/>
                </a:solidFill>
              </a:rPr>
              <a:t>True.                                                                                                                                  </a:t>
            </a:r>
            <a:r>
              <a:rPr lang="en-GB" sz="2600" dirty="0">
                <a:solidFill>
                  <a:srgbClr val="DDD1A3"/>
                </a:solidFill>
              </a:rPr>
              <a:t>4)</a:t>
            </a:r>
            <a:r>
              <a:rPr lang="en-GB" sz="2600" dirty="0"/>
              <a:t>Kevin wants the sale to be as fair as possible.                                                            </a:t>
            </a:r>
            <a:r>
              <a:rPr lang="en-GB" sz="2600" dirty="0">
                <a:solidFill>
                  <a:srgbClr val="00B050"/>
                </a:solidFill>
              </a:rPr>
              <a:t>True.                                                                                                     </a:t>
            </a:r>
          </a:p>
        </p:txBody>
      </p:sp>
    </p:spTree>
    <p:extLst>
      <p:ext uri="{BB962C8B-B14F-4D97-AF65-F5344CB8AC3E}">
        <p14:creationId xmlns:p14="http://schemas.microsoft.com/office/powerpoint/2010/main" val="21525459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1197F407-BD2E-4CF7-A4F8-8F182B7CED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8301" y="571338"/>
            <a:ext cx="10515600" cy="571532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ES" sz="2600" dirty="0">
                <a:solidFill>
                  <a:srgbClr val="FF0000"/>
                </a:solidFill>
              </a:rPr>
              <a:t>6. </a:t>
            </a:r>
            <a:r>
              <a:rPr lang="es-ES" sz="2600" dirty="0">
                <a:solidFill>
                  <a:srgbClr val="2A365C"/>
                </a:solidFill>
              </a:rPr>
              <a:t>Look at </a:t>
            </a:r>
            <a:r>
              <a:rPr lang="es-ES" sz="2600" dirty="0" err="1">
                <a:solidFill>
                  <a:srgbClr val="2A365C"/>
                </a:solidFill>
              </a:rPr>
              <a:t>the</a:t>
            </a:r>
            <a:r>
              <a:rPr lang="es-ES" sz="2600" dirty="0">
                <a:solidFill>
                  <a:srgbClr val="2A365C"/>
                </a:solidFill>
              </a:rPr>
              <a:t> </a:t>
            </a:r>
            <a:r>
              <a:rPr lang="es-ES" sz="2600" dirty="0" err="1">
                <a:solidFill>
                  <a:srgbClr val="2A365C"/>
                </a:solidFill>
              </a:rPr>
              <a:t>pictures</a:t>
            </a:r>
            <a:r>
              <a:rPr lang="es-ES" sz="2600" dirty="0">
                <a:solidFill>
                  <a:srgbClr val="2A365C"/>
                </a:solidFill>
              </a:rPr>
              <a:t> and </a:t>
            </a:r>
            <a:r>
              <a:rPr lang="es-ES" sz="2600" dirty="0" err="1">
                <a:solidFill>
                  <a:srgbClr val="2A365C"/>
                </a:solidFill>
              </a:rPr>
              <a:t>make</a:t>
            </a:r>
            <a:r>
              <a:rPr lang="es-ES" sz="2600" dirty="0">
                <a:solidFill>
                  <a:srgbClr val="2A365C"/>
                </a:solidFill>
              </a:rPr>
              <a:t> </a:t>
            </a:r>
            <a:r>
              <a:rPr lang="es-ES" sz="2600" dirty="0" err="1">
                <a:solidFill>
                  <a:srgbClr val="2A365C"/>
                </a:solidFill>
              </a:rPr>
              <a:t>sentences</a:t>
            </a:r>
            <a:r>
              <a:rPr lang="es-ES" sz="2600" dirty="0">
                <a:solidFill>
                  <a:srgbClr val="2A365C"/>
                </a:solidFill>
              </a:rPr>
              <a:t>.</a:t>
            </a:r>
          </a:p>
          <a:p>
            <a:pPr marL="0" indent="0">
              <a:buNone/>
            </a:pPr>
            <a:r>
              <a:rPr lang="es-ES" sz="2600" dirty="0"/>
              <a:t>1: </a:t>
            </a:r>
            <a:r>
              <a:rPr lang="es-ES" sz="2600" dirty="0" err="1"/>
              <a:t>The</a:t>
            </a:r>
            <a:r>
              <a:rPr lang="es-ES" sz="2600" dirty="0"/>
              <a:t> red t-</a:t>
            </a:r>
            <a:r>
              <a:rPr lang="es-ES" sz="2600" dirty="0" err="1"/>
              <a:t>shirt</a:t>
            </a:r>
            <a:r>
              <a:rPr lang="es-ES" sz="2600" dirty="0"/>
              <a:t> </a:t>
            </a:r>
            <a:r>
              <a:rPr lang="es-ES" sz="2600" dirty="0" err="1"/>
              <a:t>is</a:t>
            </a:r>
            <a:r>
              <a:rPr lang="es-ES" sz="2600" dirty="0"/>
              <a:t> more </a:t>
            </a:r>
            <a:r>
              <a:rPr lang="es-ES" sz="2600" dirty="0" err="1"/>
              <a:t>expensive</a:t>
            </a:r>
            <a:r>
              <a:rPr lang="es-ES" sz="2600" dirty="0"/>
              <a:t> </a:t>
            </a:r>
            <a:r>
              <a:rPr lang="es-ES" sz="2600" dirty="0" err="1"/>
              <a:t>than</a:t>
            </a:r>
            <a:r>
              <a:rPr lang="es-ES" sz="2600" dirty="0"/>
              <a:t> </a:t>
            </a:r>
            <a:r>
              <a:rPr lang="es-ES" sz="2600" dirty="0" err="1"/>
              <a:t>the</a:t>
            </a:r>
            <a:r>
              <a:rPr lang="es-ES" sz="2600" dirty="0"/>
              <a:t> blue </a:t>
            </a:r>
            <a:r>
              <a:rPr lang="es-ES" sz="2600" dirty="0" err="1"/>
              <a:t>one</a:t>
            </a:r>
            <a:r>
              <a:rPr lang="es-ES" sz="2600" dirty="0"/>
              <a:t>.</a:t>
            </a:r>
          </a:p>
          <a:p>
            <a:pPr marL="0" indent="0">
              <a:buNone/>
            </a:pPr>
            <a:r>
              <a:rPr lang="es-ES" sz="2600" dirty="0"/>
              <a:t>2: </a:t>
            </a:r>
            <a:r>
              <a:rPr lang="es-ES" sz="2600" dirty="0" err="1"/>
              <a:t>The</a:t>
            </a:r>
            <a:r>
              <a:rPr lang="es-ES" sz="2600" dirty="0"/>
              <a:t> </a:t>
            </a:r>
            <a:r>
              <a:rPr lang="es-ES" sz="2600" dirty="0" err="1"/>
              <a:t>plant</a:t>
            </a:r>
            <a:r>
              <a:rPr lang="es-ES" sz="2600" dirty="0"/>
              <a:t> </a:t>
            </a:r>
            <a:r>
              <a:rPr lang="es-ES" sz="2600" dirty="0" err="1"/>
              <a:t>is</a:t>
            </a:r>
            <a:r>
              <a:rPr lang="es-ES" sz="2600" dirty="0"/>
              <a:t> </a:t>
            </a:r>
            <a:r>
              <a:rPr lang="es-ES" sz="2600" dirty="0" err="1"/>
              <a:t>bigger</a:t>
            </a:r>
            <a:r>
              <a:rPr lang="es-ES" sz="2600" dirty="0"/>
              <a:t> </a:t>
            </a:r>
            <a:r>
              <a:rPr lang="es-ES" sz="2600" dirty="0" err="1"/>
              <a:t>than</a:t>
            </a:r>
            <a:r>
              <a:rPr lang="es-ES" sz="2600" dirty="0"/>
              <a:t> </a:t>
            </a:r>
            <a:r>
              <a:rPr lang="es-ES" sz="2600" dirty="0" err="1"/>
              <a:t>the</a:t>
            </a:r>
            <a:r>
              <a:rPr lang="es-ES" sz="2600" dirty="0"/>
              <a:t> bag.</a:t>
            </a:r>
          </a:p>
          <a:p>
            <a:pPr marL="0" indent="0">
              <a:buNone/>
            </a:pPr>
            <a:r>
              <a:rPr lang="es-ES" sz="2600" dirty="0"/>
              <a:t>3: </a:t>
            </a:r>
            <a:r>
              <a:rPr lang="es-ES" sz="2600" dirty="0" err="1"/>
              <a:t>The</a:t>
            </a:r>
            <a:r>
              <a:rPr lang="es-ES" sz="2600" dirty="0"/>
              <a:t> </a:t>
            </a:r>
            <a:r>
              <a:rPr lang="es-ES" sz="2600" dirty="0" err="1"/>
              <a:t>shelf</a:t>
            </a:r>
            <a:r>
              <a:rPr lang="es-ES" sz="2600" dirty="0"/>
              <a:t> </a:t>
            </a:r>
            <a:r>
              <a:rPr lang="es-ES" sz="2600" dirty="0" err="1"/>
              <a:t>is</a:t>
            </a:r>
            <a:r>
              <a:rPr lang="es-ES" sz="2600" dirty="0"/>
              <a:t> taller </a:t>
            </a:r>
            <a:r>
              <a:rPr lang="es-ES" sz="2600" dirty="0" err="1"/>
              <a:t>than</a:t>
            </a:r>
            <a:r>
              <a:rPr lang="es-ES" sz="2600" dirty="0"/>
              <a:t> </a:t>
            </a:r>
            <a:r>
              <a:rPr lang="es-ES" sz="2600" dirty="0" err="1"/>
              <a:t>the</a:t>
            </a:r>
            <a:r>
              <a:rPr lang="es-ES" sz="2600" dirty="0"/>
              <a:t> </a:t>
            </a:r>
            <a:r>
              <a:rPr lang="es-ES" sz="2600" dirty="0" err="1"/>
              <a:t>girl</a:t>
            </a:r>
            <a:r>
              <a:rPr lang="es-ES" sz="2600" dirty="0"/>
              <a:t>.</a:t>
            </a:r>
          </a:p>
          <a:p>
            <a:pPr marL="0" indent="0">
              <a:buNone/>
            </a:pPr>
            <a:r>
              <a:rPr lang="es-ES" sz="2600" dirty="0"/>
              <a:t>4: </a:t>
            </a:r>
            <a:r>
              <a:rPr lang="es-ES" sz="2600" dirty="0" err="1"/>
              <a:t>The</a:t>
            </a:r>
            <a:r>
              <a:rPr lang="es-ES" sz="2600" dirty="0"/>
              <a:t> </a:t>
            </a:r>
            <a:r>
              <a:rPr lang="es-ES" sz="2600" dirty="0" err="1"/>
              <a:t>girl</a:t>
            </a:r>
            <a:r>
              <a:rPr lang="es-ES" sz="2600" dirty="0"/>
              <a:t> </a:t>
            </a:r>
            <a:r>
              <a:rPr lang="es-ES" sz="2600" dirty="0" err="1"/>
              <a:t>is</a:t>
            </a:r>
            <a:r>
              <a:rPr lang="es-ES" sz="2600" dirty="0"/>
              <a:t> </a:t>
            </a:r>
            <a:r>
              <a:rPr lang="es-ES" sz="2600" dirty="0" err="1"/>
              <a:t>older</a:t>
            </a:r>
            <a:r>
              <a:rPr lang="es-ES" sz="2600" dirty="0"/>
              <a:t> tan </a:t>
            </a:r>
            <a:r>
              <a:rPr lang="es-ES" sz="2600" dirty="0" err="1"/>
              <a:t>the</a:t>
            </a:r>
            <a:r>
              <a:rPr lang="es-ES" sz="2600" dirty="0"/>
              <a:t> </a:t>
            </a:r>
            <a:r>
              <a:rPr lang="es-ES" sz="2600" dirty="0" err="1"/>
              <a:t>boy</a:t>
            </a:r>
            <a:r>
              <a:rPr lang="es-ES" sz="2600" dirty="0"/>
              <a:t>. </a:t>
            </a:r>
            <a:endParaRPr lang="en-GB" sz="2600" dirty="0"/>
          </a:p>
        </p:txBody>
      </p:sp>
    </p:spTree>
    <p:extLst>
      <p:ext uri="{BB962C8B-B14F-4D97-AF65-F5344CB8AC3E}">
        <p14:creationId xmlns:p14="http://schemas.microsoft.com/office/powerpoint/2010/main" val="371509886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481</Words>
  <Application>Microsoft Macintosh PowerPoint</Application>
  <PresentationFormat>Personalizado</PresentationFormat>
  <Paragraphs>34</Paragraphs>
  <Slides>7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7</vt:i4>
      </vt:variant>
    </vt:vector>
  </HeadingPairs>
  <TitlesOfParts>
    <vt:vector size="8" baseType="lpstr">
      <vt:lpstr>Tema de Office</vt:lpstr>
      <vt:lpstr>ENGLISH     </vt:lpstr>
      <vt:lpstr>           UNIT 7: Buying and selling </vt:lpstr>
      <vt:lpstr>Page 72 (Unit 7 Buying and selling)</vt:lpstr>
      <vt:lpstr>Presentación de PowerPoint</vt:lpstr>
      <vt:lpstr>Page 73</vt:lpstr>
      <vt:lpstr>Page 74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ENGLISH</dc:title>
  <dc:creator>GONZALO SUAREZ-LLANOS</dc:creator>
  <cp:lastModifiedBy>nadia violeta lenis</cp:lastModifiedBy>
  <cp:revision>9</cp:revision>
  <dcterms:created xsi:type="dcterms:W3CDTF">2020-04-15T16:48:03Z</dcterms:created>
  <dcterms:modified xsi:type="dcterms:W3CDTF">2020-04-24T09:46:37Z</dcterms:modified>
</cp:coreProperties>
</file>